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30"/>
  </p:notesMasterIdLst>
  <p:handoutMasterIdLst>
    <p:handoutMasterId r:id="rId31"/>
  </p:handoutMasterIdLst>
  <p:sldIdLst>
    <p:sldId id="811" r:id="rId5"/>
    <p:sldId id="816" r:id="rId6"/>
    <p:sldId id="818" r:id="rId7"/>
    <p:sldId id="942" r:id="rId8"/>
    <p:sldId id="819" r:id="rId9"/>
    <p:sldId id="885" r:id="rId10"/>
    <p:sldId id="1051" r:id="rId11"/>
    <p:sldId id="1052" r:id="rId12"/>
    <p:sldId id="1053" r:id="rId13"/>
    <p:sldId id="1054" r:id="rId14"/>
    <p:sldId id="1055" r:id="rId15"/>
    <p:sldId id="1056" r:id="rId16"/>
    <p:sldId id="1043" r:id="rId17"/>
    <p:sldId id="1072" r:id="rId18"/>
    <p:sldId id="1057" r:id="rId19"/>
    <p:sldId id="1058" r:id="rId20"/>
    <p:sldId id="1063" r:id="rId21"/>
    <p:sldId id="1064" r:id="rId22"/>
    <p:sldId id="1065" r:id="rId23"/>
    <p:sldId id="1066" r:id="rId24"/>
    <p:sldId id="1068" r:id="rId25"/>
    <p:sldId id="1071" r:id="rId26"/>
    <p:sldId id="1062" r:id="rId27"/>
    <p:sldId id="1050" r:id="rId28"/>
    <p:sldId id="869" r:id="rId29"/>
  </p:sldIdLst>
  <p:sldSz cx="12192000" cy="6858000"/>
  <p:notesSz cx="7104063" cy="10234613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Light" panose="020B0502040204020203" pitchFamily="34" charset="0"/>
      <p:regular r:id="rId48"/>
      <p: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AAD23B"/>
    <a:srgbClr val="4AA5B7"/>
    <a:srgbClr val="011F39"/>
    <a:srgbClr val="016B9F"/>
    <a:srgbClr val="3B518E"/>
    <a:srgbClr val="06516F"/>
    <a:srgbClr val="FFFFFF"/>
    <a:srgbClr val="144A7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773" autoAdjust="0"/>
  </p:normalViewPr>
  <p:slideViewPr>
    <p:cSldViewPr snapToGrid="0">
      <p:cViewPr varScale="1">
        <p:scale>
          <a:sx n="80" d="100"/>
          <a:sy n="80" d="100"/>
        </p:scale>
        <p:origin x="648" y="48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18/09/2023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18/09/2023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Authentification </a:t>
            </a:r>
            <a:r>
              <a:rPr lang="fr-FR" dirty="0" err="1"/>
              <a:t>Stateless</a:t>
            </a:r>
            <a:endParaRPr lang="fr-FR" dirty="0"/>
          </a:p>
          <a:p>
            <a:r>
              <a:rPr lang="fr-FR" dirty="0"/>
              <a:t>L'API n'a pas besoin de maintenir la session côté serveur. </a:t>
            </a:r>
          </a:p>
          <a:p>
            <a:r>
              <a:rPr lang="fr-FR" dirty="0"/>
              <a:t>Il n'est pas nécessaire de stocker le jeton côté serveur. </a:t>
            </a:r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Initialement, le client fournit son pseudo/</a:t>
            </a:r>
            <a:r>
              <a:rPr lang="fr-FR" dirty="0" err="1"/>
              <a:t>password</a:t>
            </a:r>
            <a:endParaRPr lang="fr-FR" dirty="0"/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Après validation du serveur, </a:t>
            </a:r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Il renvoie un jeton JWT pour le client avec souvent une date limite de validation</a:t>
            </a:r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Et pour chaque demande du client, il retransmet le jeton </a:t>
            </a:r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Qui est validé par le serveur et qui répond à la demande du client si OK</a:t>
            </a:r>
          </a:p>
        </p:txBody>
      </p:sp>
    </p:spTree>
    <p:extLst>
      <p:ext uri="{BB962C8B-B14F-4D97-AF65-F5344CB8AC3E}">
        <p14:creationId xmlns:p14="http://schemas.microsoft.com/office/powerpoint/2010/main" val="3174638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JSON Web </a:t>
            </a:r>
            <a:r>
              <a:rPr lang="fr-FR" dirty="0" err="1"/>
              <a:t>Token</a:t>
            </a:r>
            <a:r>
              <a:rPr lang="fr-FR" dirty="0"/>
              <a:t> (JWT) est un objet JSON qui contient des paires clef-valeur.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généralement encodé et représenté sous forme d'une chaîne de caractères.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Dans le contexte de l'authentification, un JWT peut contenir des informations telles qu’un pseudo, une liste de droits d'accès et une date d'expiration.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Lorsqu'un JWT contenant ces informations est inclus dans une requête, il est possible d'indiquer à Spring Security d'utiliser ce JWT comme preuve d'authentification.</a:t>
            </a:r>
          </a:p>
          <a:p>
            <a:endParaRPr lang="fr-FR" dirty="0"/>
          </a:p>
          <a:p>
            <a:r>
              <a:rPr lang="fr-FR" dirty="0"/>
              <a:t>JWT est composé de trois parties distinctes (header, </a:t>
            </a:r>
            <a:r>
              <a:rPr lang="fr-FR" dirty="0" err="1"/>
              <a:t>payload</a:t>
            </a:r>
            <a:r>
              <a:rPr lang="fr-FR" dirty="0"/>
              <a:t>, signature) qui sont encodées en base64URL et séparées par des points (.)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Header : Contient des informations sur le type de jeton et l'algorithme de signature utilisé : "</a:t>
            </a:r>
            <a:r>
              <a:rPr lang="fr-FR" dirty="0" err="1"/>
              <a:t>alg</a:t>
            </a:r>
            <a:r>
              <a:rPr lang="fr-FR" dirty="0"/>
              <a:t>" : l'algorithme de signature utilisé pour signer le jeton "</a:t>
            </a:r>
            <a:r>
              <a:rPr lang="fr-FR" dirty="0" err="1"/>
              <a:t>typ</a:t>
            </a:r>
            <a:r>
              <a:rPr lang="fr-FR" dirty="0"/>
              <a:t>" : le type de jeton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 err="1"/>
              <a:t>Payload</a:t>
            </a:r>
            <a:r>
              <a:rPr lang="fr-FR" dirty="0"/>
              <a:t> : contient les revendications appelées "Claims" qui représentent les informations spécifiques à l'utilisateur et aux métadonnées supplémentaires.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Revendications enregistrées (Registered Claims) : prédéfinies par le standard JWT qui ne sont pas obligatoires, mais recommandées pour représenter des informations couramment utilisées.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/>
              <a:t>Par exemple, "</a:t>
            </a:r>
            <a:r>
              <a:rPr lang="fr-FR" dirty="0" err="1"/>
              <a:t>iss</a:t>
            </a:r>
            <a:r>
              <a:rPr lang="fr-FR" dirty="0"/>
              <a:t>" (émetteur), "</a:t>
            </a:r>
            <a:r>
              <a:rPr lang="fr-FR" dirty="0" err="1"/>
              <a:t>sub</a:t>
            </a:r>
            <a:r>
              <a:rPr lang="fr-FR" dirty="0"/>
              <a:t>" (sujet), "</a:t>
            </a:r>
            <a:r>
              <a:rPr lang="fr-FR" dirty="0" err="1"/>
              <a:t>exp</a:t>
            </a:r>
            <a:r>
              <a:rPr lang="fr-FR" dirty="0"/>
              <a:t>" (date d'expiration) et "</a:t>
            </a:r>
            <a:r>
              <a:rPr lang="fr-FR" dirty="0" err="1"/>
              <a:t>iat</a:t>
            </a:r>
            <a:r>
              <a:rPr lang="fr-FR" dirty="0"/>
              <a:t>" (date de création).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Revendications privées (</a:t>
            </a:r>
            <a:r>
              <a:rPr lang="fr-FR" dirty="0" err="1"/>
              <a:t>Private</a:t>
            </a:r>
            <a:r>
              <a:rPr lang="fr-FR" dirty="0"/>
              <a:t> Claims) : personnalisable définies par l'émetteur et le destinataire du jeton pour échanger des informations spécifiques à leur application.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Revendications publiques (Public Claims) personnalisable qui sont définies dans des registres publics pour assurer l'interopérabilité entre différentes applications.</a:t>
            </a:r>
          </a:p>
          <a:p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Signature : utilisée pour garantir que le jeton n'a pas été modifié par des tiers non autorisés.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La signature est calculée en utilisant le Header + les Claims encodées en Base64Url + une clef secrète (dans le cas d'un algorithme de signature symétrique) ou une paire de clefs (dans le cas d'un algorithme de signature asymétrique).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La signature est ajoutée en tant que troisième partie du JWT, également encodée en Base64Url.</a:t>
            </a:r>
          </a:p>
          <a:p>
            <a:endParaRPr lang="fr-FR" dirty="0"/>
          </a:p>
          <a:p>
            <a:r>
              <a:rPr lang="fr-FR" dirty="0"/>
              <a:t>Cette structure permet de transporter les informations nécessaires de manière sécurisée et compacte dans le JWT. </a:t>
            </a:r>
          </a:p>
          <a:p>
            <a:r>
              <a:rPr lang="fr-FR" dirty="0"/>
              <a:t>Sans avoir besoin de stocker des informations de session côté serveur.</a:t>
            </a:r>
          </a:p>
        </p:txBody>
      </p:sp>
    </p:spTree>
    <p:extLst>
      <p:ext uri="{BB962C8B-B14F-4D97-AF65-F5344CB8AC3E}">
        <p14:creationId xmlns:p14="http://schemas.microsoft.com/office/powerpoint/2010/main" val="4203149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un exemple de jeton JWT avec les 3 parties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 err="1"/>
              <a:t>Payload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Signature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Utilisation du site https://jwt.io/ pour le créer et le détailler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Vous pouvez montrer le site en direct</a:t>
            </a:r>
          </a:p>
        </p:txBody>
      </p:sp>
    </p:spTree>
    <p:extLst>
      <p:ext uri="{BB962C8B-B14F-4D97-AF65-F5344CB8AC3E}">
        <p14:creationId xmlns:p14="http://schemas.microsoft.com/office/powerpoint/2010/main" val="397449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Pour le moment, nous savons mettre en place Spring Security sur une application Web service REST.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L’inconvénient s’est que le pseudo et mot de passe sont transmis à chaque demande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faudrait gérer une Session pour conserver les informations. Ce n’est pas voulu pour une API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Nous voulons être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Stateless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Pour éviter ces contraintes; il est possible d’associer Spring Security et JWT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API n’a pas besoin de maintenir une session côté serveur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Utilisation du jeton JWT pour transmettre des données entre le client et le serveur</a:t>
            </a:r>
            <a:endParaRPr lang="fr-FR" sz="1600" dirty="0">
              <a:solidFill>
                <a:srgbClr val="95B258"/>
              </a:solidFill>
            </a:endParaRPr>
          </a:p>
          <a:p>
            <a:pPr marL="0" lvl="0" indent="0">
              <a:buFont typeface="+mj-lt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>
              <a:buFont typeface="+mj-lt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Voyons dans la suite la logique de Spring Security et JWT</a:t>
            </a:r>
          </a:p>
        </p:txBody>
      </p:sp>
    </p:spTree>
    <p:extLst>
      <p:ext uri="{BB962C8B-B14F-4D97-AF65-F5344CB8AC3E}">
        <p14:creationId xmlns:p14="http://schemas.microsoft.com/office/powerpoint/2010/main" val="2496781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Voici une vue d’ensemble du cycle d’authentification avec Spring Security et JWT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permettra de générer le jeton JWT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 client envoie une demande d’authentification vers le serveur (pseudo/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Cette requête est interceptée par un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JwtAuthenticationFilter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Un filtre a créé qui s’activera avant toute demande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JwtAuthentificationFilter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vérifie si un jeton existe.  Dans le cas d’une authentification, le jeton JWT n’existe pas.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JwtAuthenticationFilter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transmet la demande vers le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SecurityFilterChain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SecurityFilterChain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va appeler le contexte de sécurité de Spring pour rechercher le contrôleur associé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AuthenticationController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va appeler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AuthenticationService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avec les données du formulaire pour vérifier l’authentification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AuthenticationService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va utiliser Spring Security pour vérifier via la base de données l’authentification de l’utilisateur et mettre à jour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SecurityContextHolder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echec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 l’authentification 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un statut 403 –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Forbidden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est renvoyé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L’authentification est OK 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AuthenticationService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remonte les données de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UserDetails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(classe entité pour gérer un utilisateur avec ses rôles)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AuthenticationService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appelle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pour générer le jeton avec les données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UserDetails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(claims)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 jeton JWT est renvoyé à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AuthenticationController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 le renvoie en JSON avec un statut 200 vers le client (JWT en JSON exemple </a:t>
            </a:r>
            <a:r>
              <a:rPr lang="fr-FR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{ </a:t>
            </a:r>
            <a:r>
              <a:rPr lang="fr-FR" b="0" dirty="0">
                <a:solidFill>
                  <a:srgbClr val="A3151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fr-FR" b="0" dirty="0" err="1">
                <a:solidFill>
                  <a:srgbClr val="A3151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token</a:t>
            </a:r>
            <a:r>
              <a:rPr lang="fr-FR" b="0" dirty="0">
                <a:solidFill>
                  <a:srgbClr val="A3151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fr-FR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 </a:t>
            </a:r>
            <a:r>
              <a:rPr lang="fr-FR" b="0" dirty="0">
                <a:solidFill>
                  <a:srgbClr val="0451A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"…"</a:t>
            </a:r>
            <a:r>
              <a:rPr lang="fr-FR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>
              <a:buFont typeface="+mj-lt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 client conserve le jeton et le transmet pour chaque demande</a:t>
            </a:r>
          </a:p>
          <a:p>
            <a:pPr marL="685800" lvl="1" indent="-228600">
              <a:buFont typeface="+mj-lt"/>
              <a:buAutoNum type="arabicPeriod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216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Voici une vue d’ensemble d’un cycle d’accès à des ressources avec Spring Security et JWT.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Pour chaque demande du client, il faudra transmettre le jeton.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 client envoie une demande d’accès à une ressource avec transmission du jeton JWT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Cette requête est interceptée par un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JwtAuthenticationFilter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Il vérifie que le jeton est présent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 le jeton JWT est manquant, il y a un statut 403 de renvoyé.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 jeton est extrait et Le pseudo est extrait en appelant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va extraire les données (claims) du jeton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 le jeton JWT a expire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données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n’existent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pas. Il 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 aura un statut 403 de renvoyé.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JwtAuthentificationFilter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va utiliser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UserDetailsService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pour rechercher les informations d’authentification et d’autorisation en base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 les données n’existent pas en base, il y aura un statut 403 de renvoyé.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Une fois l’authentification réussie. Les informations de l’utilisateur sont encapsulées dans un objet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UsernamePasswordAuthenticationToken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stocké dans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SecurityContextHolder</a:t>
            </a:r>
            <a:endParaRPr lang="fr-FR" b="0" i="0" dirty="0">
              <a:solidFill>
                <a:srgbClr val="24242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Spring Security </a:t>
            </a:r>
            <a:r>
              <a:rPr lang="fr-FR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Authorization</a:t>
            </a: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Process est appelé pour valider les autorisations sur les contrôleurs.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 erreur transmet un 401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Enfin, le contrôleur demandé est activé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Et il peut retourner la donnée au format JSPON avec un statut 200</a:t>
            </a:r>
          </a:p>
        </p:txBody>
      </p:sp>
    </p:spTree>
    <p:extLst>
      <p:ext uri="{BB962C8B-B14F-4D97-AF65-F5344CB8AC3E}">
        <p14:creationId xmlns:p14="http://schemas.microsoft.com/office/powerpoint/2010/main" val="59947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617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86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Authentification : </a:t>
            </a:r>
          </a:p>
          <a:p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Les systèmes d’authentification et de gestion des sessions sont des fonctionnalités critiques des applications web.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</a:t>
            </a:r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L’authentification permet de s’assurer que seuls des utilisateurs légitimes peuvent accéder à l’application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</a:t>
            </a:r>
            <a:r>
              <a:rPr lang="fr-FR" sz="1200" b="0" i="0" dirty="0">
                <a:solidFill>
                  <a:srgbClr val="2E2B2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tandis que le mécanisme des sessions assure le suivi des diverses actions réalisées par les utilisateurs sur l’application. </a:t>
            </a:r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Habilitation</a:t>
            </a:r>
          </a:p>
          <a:p>
            <a:pPr algn="l"/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</a:t>
            </a:r>
            <a:r>
              <a:rPr lang="fr-FR" sz="1200" b="1" i="0" dirty="0">
                <a:solidFill>
                  <a:srgbClr val="333333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Définir des profils d’habilitation </a:t>
            </a:r>
            <a:r>
              <a:rPr lang="fr-FR" sz="1200" b="0" i="0" dirty="0">
                <a:solidFill>
                  <a:srgbClr val="71716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dans les systèmes (Rôles) en séparant les tâches et les domaines de responsabilité. </a:t>
            </a:r>
          </a:p>
          <a:p>
            <a:pPr algn="l"/>
            <a:r>
              <a:rPr lang="fr-FR" sz="1200" b="0" i="0" dirty="0">
                <a:solidFill>
                  <a:srgbClr val="71716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		Pour limiter l’accès des utilisateurs.</a:t>
            </a:r>
          </a:p>
          <a:p>
            <a:pPr algn="l"/>
            <a:r>
              <a:rPr lang="fr-FR" sz="1200" b="0" i="0" dirty="0">
                <a:solidFill>
                  <a:srgbClr val="71716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1200" b="0" i="0" dirty="0">
                <a:solidFill>
                  <a:srgbClr val="71716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fr-FR" sz="1200" b="0" i="0" dirty="0">
                <a:solidFill>
                  <a:srgbClr val="71716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Supprimer les permissions d’accès des utilisateurs dès qu’ils ne sont plus habilités à accéder à une ressource.</a:t>
            </a:r>
          </a:p>
          <a:p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Intégrité</a:t>
            </a:r>
          </a:p>
          <a:p>
            <a:r>
              <a:rPr lang="fr-FR" sz="1000" b="0" i="0" dirty="0">
                <a:solidFill>
                  <a:srgbClr val="333333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1000" b="0" i="0" dirty="0">
                <a:solidFill>
                  <a:srgbClr val="333333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C’est garantir que les données sont bien celles que l’on croit être ;</a:t>
            </a:r>
          </a:p>
          <a:p>
            <a:r>
              <a:rPr lang="fr-FR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fr-FR" dirty="0"/>
              <a:t>Empêcher une modification (création, mise à jour ou destruction) de l ’information (ou du système)</a:t>
            </a:r>
            <a:endParaRPr lang="fr-FR" sz="12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Confidentialité </a:t>
            </a: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 </a:t>
            </a: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Consiste à assurer que seules les personnes autorisées aient accès aux ressources échangées </a:t>
            </a:r>
          </a:p>
          <a:p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Audit </a:t>
            </a: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Annuellement, il faut vérifier toutes les autorisations, habilitations et les données stockées.</a:t>
            </a:r>
          </a:p>
          <a:p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 Résilier si besoin les droits de certains utilisateurs.</a:t>
            </a:r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 répudiation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 </a:t>
            </a: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Permet de garantir qu’une transaction ne peut être niée. Un utilisateur a modifié une donnée,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il est possible de tracer tous ses comportements dans l’application.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fr-FR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Il est possible de tracer l’envoi et la réception d’un message ou d’une modification</a:t>
            </a:r>
            <a:endParaRPr lang="fr-FR" sz="10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endParaRPr lang="fr-FR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dirty="0"/>
              <a:t>Protection contre l’analyse du trafic</a:t>
            </a:r>
          </a:p>
          <a:p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 utilisation de protocole sécurisé : SSL, TLS et HTTPS</a:t>
            </a:r>
          </a:p>
          <a:p>
            <a:r>
              <a:rPr lang="fr-FR" dirty="0">
                <a:sym typeface="Wingdings" panose="05000000000000000000" pitchFamily="2" charset="2"/>
              </a:rPr>
              <a:t>	 transfert d’informations chiffrées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Voici l’architecture d’une application web service REST</a:t>
            </a:r>
          </a:p>
          <a:p>
            <a:pPr algn="just">
              <a:spcBef>
                <a:spcPts val="1200"/>
              </a:spcBef>
              <a:spcAft>
                <a:spcPts val="300"/>
              </a:spcAft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Présentation de plusieurs points de sécurité possibles</a:t>
            </a:r>
          </a:p>
          <a:p>
            <a:pPr algn="just">
              <a:spcBef>
                <a:spcPts val="1200"/>
              </a:spcBef>
              <a:spcAft>
                <a:spcPts val="300"/>
              </a:spcAft>
            </a:pPr>
            <a:endParaRPr lang="fr-FR" sz="1200" dirty="0">
              <a:effectLst/>
              <a:latin typeface="Century Gothic" panose="020B0502020202020204" pitchFamily="34" charset="0"/>
              <a:ea typeface="Andale Sans UI"/>
              <a:cs typeface="Tahoma" panose="020B0604030504040204" pitchFamily="34" charset="0"/>
            </a:endParaRPr>
          </a:p>
          <a:p>
            <a:pPr marL="228600" indent="-228600" algn="just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Au niveau du client :  Mise en place de l’authentification et des contrôles d’accès</a:t>
            </a:r>
          </a:p>
          <a:p>
            <a:pPr marL="228600" lvl="0" indent="-228600" algn="just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Utilisation d’un protocole sécurisé : HTTPS</a:t>
            </a:r>
          </a:p>
          <a:p>
            <a:pPr marL="628650" lvl="1" indent="-171450" algn="just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Protection de l’analyse du trafic</a:t>
            </a:r>
          </a:p>
          <a:p>
            <a:pPr marL="628650" lvl="1" indent="-171450" algn="just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Confidentialité des données</a:t>
            </a:r>
          </a:p>
          <a:p>
            <a:pPr marL="228600" lvl="0" indent="-228600" algn="just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Serveur Applicatif : gère l’authentification et l’autorisation (contrôle d’accès)</a:t>
            </a:r>
          </a:p>
          <a:p>
            <a:pPr marL="228600" indent="-228600" algn="just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20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Serveur de base de données (intégrité des données)</a:t>
            </a:r>
          </a:p>
          <a:p>
            <a:pPr algn="just">
              <a:spcBef>
                <a:spcPts val="1200"/>
              </a:spcBef>
              <a:spcAft>
                <a:spcPts val="300"/>
              </a:spcAft>
            </a:pPr>
            <a:endParaRPr lang="fr-FR" sz="1200" dirty="0">
              <a:effectLst/>
              <a:latin typeface="Century Gothic" panose="020B0502020202020204" pitchFamily="34" charset="0"/>
              <a:ea typeface="Andale Sans UI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614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Spring Security couvre deux points; pour gérer les autres, il faudra utiliser des solutions supplémentaires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Parfois, ils ne sont pas forcément du ressort de l’applicatif</a:t>
            </a:r>
          </a:p>
          <a:p>
            <a:endParaRPr lang="fr-FR" dirty="0"/>
          </a:p>
          <a:p>
            <a:r>
              <a:rPr lang="fr-FR" dirty="0"/>
              <a:t>Voici la logique du module Spring Security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 client est associé à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un pseudo/Mot de passe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pour l’authentification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Des rôles (1 ou plusieurs; selon le profil)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pour l’habilitation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Chaque rôle permet d’accéder à des ressources Web, des comportements métiers, ....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Un utilisateur qui a tous les rôles, a tous les droits sur l’application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Spring utilise des filtres pour limiter l’accès aux ressources en fonction des rôles = contraintes sur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les URLs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Les données, 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Toute la configuration d’accès aux ressources est paramétrable (</a:t>
            </a:r>
            <a:r>
              <a:rPr lang="fr-FR" dirty="0" err="1"/>
              <a:t>application.properties</a:t>
            </a:r>
            <a:r>
              <a:rPr lang="fr-FR" dirty="0"/>
              <a:t>, DB, LDAP,  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Dès la mise en place de la sécurité (Spring Security) dans un projet, il y aura la demande de connexion d’un utilisateur</a:t>
            </a:r>
          </a:p>
          <a:p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Spring Security active par défaut une protection CSFR = Cross-Site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Falsification de requêtes </a:t>
            </a:r>
            <a:r>
              <a:rPr lang="fr-FR" dirty="0" err="1"/>
              <a:t>inter-site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Faille qui permet à un hacker d’abuser à la fois d’un utilisateur, d’un navigateur et d’un serveur.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L’objectif est de forcer un utilisateur authentifié à sur un site ou une application à exécuter des actions à son insu.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Attention, dans le cas d’API REST, il faut souvent déconnecter cette sécurité pour manipuler les données que le client REST transmet.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251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Configuration des contraintes de sécurité par classe @Configuration</a:t>
            </a:r>
          </a:p>
          <a:p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Spring Security fournit pour les applications Spring MVC, un formulaire par défaut de connexion.</a:t>
            </a:r>
          </a:p>
          <a:p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Pour l’API REST, il faudra transmettre les données via Postman</a:t>
            </a:r>
          </a:p>
          <a:p>
            <a:endParaRPr lang="fr-FR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Il est possible de déclarer l’authentification et les autorisations par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 code directement (pour les tests)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JDBC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LDAP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Solution spécifique, 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L’exception pour un accès non autorisé est </a:t>
            </a:r>
            <a:r>
              <a:rPr lang="fr-FR" sz="1800" dirty="0" err="1"/>
              <a:t>AccessDeniedException</a:t>
            </a:r>
            <a:r>
              <a:rPr lang="fr-FR" sz="18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403 </a:t>
            </a:r>
            <a:r>
              <a:rPr lang="fr-FR" sz="1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Forbidden</a:t>
            </a:r>
            <a:r>
              <a:rPr lang="fr-FR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sur Http</a:t>
            </a:r>
            <a:endParaRPr lang="fr-FR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5056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En mode développement :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Possible de déclarer un utilisateur par défaut dans </a:t>
            </a:r>
            <a:r>
              <a:rPr lang="fr-FR" sz="1200" dirty="0" err="1">
                <a:solidFill>
                  <a:srgbClr val="011F39"/>
                </a:solidFill>
              </a:rPr>
              <a:t>application.properties</a:t>
            </a:r>
            <a:endParaRPr lang="fr-FR" sz="1200" dirty="0">
              <a:solidFill>
                <a:srgbClr val="011F39"/>
              </a:solidFill>
            </a:endParaRPr>
          </a:p>
          <a:p>
            <a:pPr marL="1085850" lvl="2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spring.security.user.name=…</a:t>
            </a:r>
          </a:p>
          <a:p>
            <a:pPr marL="1085850" lvl="2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rgbClr val="011F39"/>
                </a:solidFill>
              </a:rPr>
              <a:t>spring.security.user.password</a:t>
            </a:r>
            <a:r>
              <a:rPr lang="fr-FR" sz="1200" dirty="0">
                <a:solidFill>
                  <a:srgbClr val="011F39"/>
                </a:solidFill>
              </a:rPr>
              <a:t>=…</a:t>
            </a:r>
          </a:p>
          <a:p>
            <a:pPr marL="1085850" lvl="2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</a:endParaRPr>
          </a:p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Création d’une classe de configuration</a:t>
            </a:r>
          </a:p>
          <a:p>
            <a:pPr lvl="1"/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@Configuration 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déclaration pour Spring Boot de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beans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de configuration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Permet de préciser la stratégie pour les utilisateurs</a:t>
            </a:r>
          </a:p>
          <a:p>
            <a:pPr lvl="1"/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En mémoire	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déclaration des utilisateurs dans une méthode de la classe de configuration </a:t>
            </a:r>
          </a:p>
          <a:p>
            <a:pPr lvl="1"/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	La méthode est annotée @Bean et s’appelle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userDetailsManager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1"/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	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Elle retourne l’instance d’un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InMemoryUserDetailsManager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qui contient la liste des utilisateurs avec leurs rôles</a:t>
            </a:r>
          </a:p>
          <a:p>
            <a:pPr lvl="1"/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Il est aussi possible de manipuler les utilisateurs depuis une base de données avec JDBC, </a:t>
            </a:r>
          </a:p>
          <a:p>
            <a:pPr lvl="1"/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Depuis des solutions externes comme : LDAP (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Lightweight</a:t>
            </a:r>
            <a:r>
              <a:rPr lang="fr-FR" b="0" i="0" dirty="0">
                <a:solidFill>
                  <a:srgbClr val="20212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Directory Access Protocol) – permet d’accéder à des services d’annuaires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Permet de préciser l’algorithme de chiffrement des mots de passe</a:t>
            </a:r>
          </a:p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dans la déclaration de la liste des utilisateurs, il faut préciser l’utilisation d’un algorithme de chiffrement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 voir aucun algorithme  aucun chiffrement avec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noop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[= </a:t>
            </a:r>
            <a:r>
              <a:rPr lang="fr-FR" sz="1800" dirty="0" err="1">
                <a:solidFill>
                  <a:srgbClr val="3F3FB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NoOpPasswordEncoder</a:t>
            </a:r>
            <a:r>
              <a:rPr lang="fr-FR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 l’algorithme par défaut est </a:t>
            </a:r>
            <a:r>
              <a:rPr lang="fr-FR" sz="1800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BCrypt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Exemple : </a:t>
            </a:r>
          </a:p>
          <a:p>
            <a:r>
              <a:rPr lang="fr-FR" sz="1800" b="1" i="0" u="none" strike="noStrike" baseline="0" dirty="0">
                <a:solidFill>
                  <a:srgbClr val="0433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  <a:r>
              <a:rPr lang="fr-FR" sz="1800" b="1" i="0" u="none" strike="noStrike" baseline="0" dirty="0" err="1">
                <a:solidFill>
                  <a:srgbClr val="0433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noop</a:t>
            </a:r>
            <a:r>
              <a:rPr lang="fr-FR" sz="1800" b="1" i="0" u="none" strike="noStrike" baseline="0" dirty="0">
                <a:solidFill>
                  <a:srgbClr val="0433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}Pa$$</a:t>
            </a:r>
            <a:r>
              <a:rPr lang="fr-FR" sz="1800" b="1" i="0" u="none" strike="noStrike" baseline="0" dirty="0" err="1">
                <a:solidFill>
                  <a:srgbClr val="0433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word</a:t>
            </a:r>
            <a:endParaRPr lang="fr-FR" sz="1800" b="1" i="0" u="none" strike="noStrike" baseline="0" dirty="0">
              <a:solidFill>
                <a:srgbClr val="0433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  <a:r>
              <a:rPr lang="fr-FR" sz="1800" b="1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bcrypt</a:t>
            </a:r>
            <a:r>
              <a:rPr lang="fr-FR" sz="1800" b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}$2a$10$MsmTNWWQ6OEYFRpFnr7TUuROeDEghHMKECtluHUntm9jLzcttZSMi</a:t>
            </a:r>
          </a:p>
          <a:p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Dans le premier cas, c’est sans chiffrement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Dans le deuxième cas, c’est en utilisant l’algo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BCrypt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faut définir un ensemble de rôles métiers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Exemple : EMPLOYE, FORMATEUR et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 utilisateur peut avoir plusieurs rôles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L’utilisateur qui a tous les rôles à tous les droits sur l’application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Chaque rôle permettra de restreindre l’accès aux ressources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Une fois l’utilisateur connecté</a:t>
            </a: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99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Dans la classe de configuration de la sécurité</a:t>
            </a: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Ajout de l’annotation @EnableWebSecurity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Elle permet de gérer une configuration de type </a:t>
            </a:r>
            <a:r>
              <a:rPr lang="fr-FR" sz="1200" dirty="0" err="1">
                <a:solidFill>
                  <a:srgbClr val="011F39"/>
                </a:solidFill>
              </a:rPr>
              <a:t>WebSecurityConfigurer</a:t>
            </a:r>
            <a:endParaRPr lang="fr-FR" sz="1200" dirty="0">
              <a:solidFill>
                <a:srgbClr val="011F39"/>
              </a:solidFill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Et en particulier manipuler un </a:t>
            </a:r>
            <a:r>
              <a:rPr lang="fr-FR" sz="1200" dirty="0" err="1">
                <a:solidFill>
                  <a:srgbClr val="011F39"/>
                </a:solidFill>
              </a:rPr>
              <a:t>bean</a:t>
            </a:r>
            <a:r>
              <a:rPr lang="fr-FR" sz="1200" dirty="0">
                <a:solidFill>
                  <a:srgbClr val="011F39"/>
                </a:solidFill>
              </a:rPr>
              <a:t> </a:t>
            </a:r>
            <a:r>
              <a:rPr lang="fr-FR" sz="1200" dirty="0" err="1">
                <a:solidFill>
                  <a:srgbClr val="011F39"/>
                </a:solidFill>
              </a:rPr>
              <a:t>SecurityFilterChain</a:t>
            </a:r>
            <a:endParaRPr lang="fr-FR" sz="12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Le </a:t>
            </a:r>
            <a:r>
              <a:rPr lang="fr-FR" sz="1200" dirty="0" err="1">
                <a:solidFill>
                  <a:srgbClr val="011F39"/>
                </a:solidFill>
              </a:rPr>
              <a:t>bean</a:t>
            </a:r>
            <a:r>
              <a:rPr lang="fr-FR" sz="1200" dirty="0">
                <a:solidFill>
                  <a:srgbClr val="011F39"/>
                </a:solidFill>
              </a:rPr>
              <a:t> </a:t>
            </a:r>
            <a:r>
              <a:rPr lang="fr-FR" sz="1200" dirty="0" err="1">
                <a:solidFill>
                  <a:srgbClr val="011F39"/>
                </a:solidFill>
              </a:rPr>
              <a:t>SecurityFilterChain</a:t>
            </a:r>
            <a:r>
              <a:rPr lang="fr-FR" sz="1200" dirty="0">
                <a:solidFill>
                  <a:srgbClr val="011F39"/>
                </a:solidFill>
              </a:rPr>
              <a:t> permet de mettre en place des filtres sur 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Les </a:t>
            </a:r>
            <a:r>
              <a:rPr lang="fr-FR" sz="1200" dirty="0" err="1">
                <a:solidFill>
                  <a:srgbClr val="011F39"/>
                </a:solidFill>
              </a:rPr>
              <a:t>urls</a:t>
            </a:r>
            <a:r>
              <a:rPr lang="fr-FR" sz="1200" dirty="0">
                <a:solidFill>
                  <a:srgbClr val="011F39"/>
                </a:solidFill>
              </a:rPr>
              <a:t> et les méthodes du protocole http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Selon le rôle de l’utilisateur</a:t>
            </a: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Il est possible de laisser certaines URLs accessible à tout le monde [avec </a:t>
            </a:r>
            <a:r>
              <a:rPr lang="fr-FR" sz="1200" dirty="0" err="1">
                <a:solidFill>
                  <a:srgbClr val="011F39"/>
                </a:solidFill>
              </a:rPr>
              <a:t>permitAll</a:t>
            </a:r>
            <a:r>
              <a:rPr lang="fr-FR" sz="1200" dirty="0">
                <a:solidFill>
                  <a:srgbClr val="011F39"/>
                </a:solidFill>
              </a:rPr>
              <a:t>()]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Et il est possible d’interdire d’accéder à toutes autres URLs [avec </a:t>
            </a:r>
            <a:r>
              <a:rPr lang="fr-FR" sz="1200" dirty="0" err="1">
                <a:solidFill>
                  <a:srgbClr val="011F39"/>
                </a:solidFill>
              </a:rPr>
              <a:t>anyRequest</a:t>
            </a:r>
            <a:r>
              <a:rPr lang="fr-FR" sz="1200" dirty="0">
                <a:solidFill>
                  <a:srgbClr val="011F39"/>
                </a:solidFill>
              </a:rPr>
              <a:t>().</a:t>
            </a:r>
            <a:r>
              <a:rPr lang="fr-FR" sz="1200" dirty="0" err="1">
                <a:solidFill>
                  <a:srgbClr val="011F39"/>
                </a:solidFill>
              </a:rPr>
              <a:t>denyAll</a:t>
            </a:r>
            <a:r>
              <a:rPr lang="fr-FR" sz="1200" dirty="0">
                <a:solidFill>
                  <a:srgbClr val="011F39"/>
                </a:solidFill>
              </a:rPr>
              <a:t>()]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Permet d’éviter d’avoir des risques d’intrusion sur des nouvelles URLs après coup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Obliger à être connecté pour toutes autres URLs [avec </a:t>
            </a:r>
            <a:r>
              <a:rPr lang="fr-FR" sz="1200" dirty="0" err="1">
                <a:solidFill>
                  <a:srgbClr val="011F39"/>
                </a:solidFill>
              </a:rPr>
              <a:t>anyRequest</a:t>
            </a:r>
            <a:r>
              <a:rPr lang="fr-FR" sz="1200" dirty="0">
                <a:solidFill>
                  <a:srgbClr val="011F39"/>
                </a:solidFill>
              </a:rPr>
              <a:t>(). </a:t>
            </a:r>
            <a:r>
              <a:rPr lang="fr-FR" sz="1200" dirty="0" err="1">
                <a:solidFill>
                  <a:srgbClr val="011F39"/>
                </a:solidFill>
              </a:rPr>
              <a:t>authenticated</a:t>
            </a:r>
            <a:r>
              <a:rPr lang="fr-FR" sz="1200" dirty="0">
                <a:solidFill>
                  <a:srgbClr val="011F39"/>
                </a:solidFill>
              </a:rPr>
              <a:t>()]</a:t>
            </a: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Dès la mise en place des filtres sur les </a:t>
            </a:r>
            <a:r>
              <a:rPr lang="fr-FR" sz="1200" dirty="0" err="1">
                <a:solidFill>
                  <a:srgbClr val="011F39"/>
                </a:solidFill>
              </a:rPr>
              <a:t>urls</a:t>
            </a:r>
            <a:r>
              <a:rPr lang="fr-FR" sz="1200" dirty="0">
                <a:solidFill>
                  <a:srgbClr val="011F39"/>
                </a:solidFill>
              </a:rPr>
              <a:t> et les méthodes du protocole http; il faut sélectionner le mode de connexion par défaut.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Par formulaire, par popup http, …</a:t>
            </a: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	Exemples :</a:t>
            </a: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		</a:t>
            </a:r>
            <a:r>
              <a:rPr lang="fr-FR" sz="1200" dirty="0" err="1">
                <a:solidFill>
                  <a:srgbClr val="011F39"/>
                </a:solidFill>
              </a:rPr>
              <a:t>formLogin</a:t>
            </a:r>
            <a:r>
              <a:rPr lang="fr-FR" sz="1200" dirty="0">
                <a:solidFill>
                  <a:srgbClr val="011F39"/>
                </a:solidFill>
              </a:rPr>
              <a:t>(</a:t>
            </a:r>
            <a:r>
              <a:rPr lang="fr-FR" sz="1200" dirty="0" err="1">
                <a:solidFill>
                  <a:srgbClr val="011F39"/>
                </a:solidFill>
              </a:rPr>
              <a:t>Customizer.withDefaults</a:t>
            </a:r>
            <a:r>
              <a:rPr lang="fr-FR" sz="1200" dirty="0">
                <a:solidFill>
                  <a:srgbClr val="011F39"/>
                </a:solidFill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		</a:t>
            </a:r>
            <a:r>
              <a:rPr lang="fr-FR" sz="1200" dirty="0" err="1">
                <a:solidFill>
                  <a:srgbClr val="011F39"/>
                </a:solidFill>
              </a:rPr>
              <a:t>httpBasic</a:t>
            </a:r>
            <a:r>
              <a:rPr lang="fr-FR" sz="1200" dirty="0">
                <a:solidFill>
                  <a:srgbClr val="011F39"/>
                </a:solidFill>
              </a:rPr>
              <a:t>();</a:t>
            </a: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11F39"/>
                </a:solidFill>
              </a:rPr>
              <a:t>Filtrer selon les rôles (</a:t>
            </a:r>
            <a:r>
              <a:rPr lang="fr-FR" sz="1200" dirty="0" err="1">
                <a:solidFill>
                  <a:srgbClr val="011F39"/>
                </a:solidFill>
              </a:rPr>
              <a:t>hasRole</a:t>
            </a:r>
            <a:r>
              <a:rPr lang="fr-FR" sz="1200" dirty="0">
                <a:solidFill>
                  <a:srgbClr val="011F39"/>
                </a:solidFill>
              </a:rPr>
              <a:t>; </a:t>
            </a:r>
            <a:r>
              <a:rPr lang="fr-FR" sz="1200" dirty="0" err="1">
                <a:solidFill>
                  <a:srgbClr val="011F39"/>
                </a:solidFill>
              </a:rPr>
              <a:t>hasAnyRole</a:t>
            </a:r>
            <a:r>
              <a:rPr lang="fr-FR" sz="1200" dirty="0">
                <a:solidFill>
                  <a:srgbClr val="011F39"/>
                </a:solidFill>
              </a:rPr>
              <a:t>) et les méthodes http : GET, POST, PUT, PATCH et DELETE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	</a:t>
            </a:r>
            <a:r>
              <a:rPr lang="fr-FR" sz="1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auth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.requestMatchers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HttpMethod.</a:t>
            </a:r>
            <a:r>
              <a:rPr lang="fr-FR" sz="12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"/</a:t>
            </a:r>
            <a:r>
              <a:rPr lang="fr-FR" sz="12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eniecole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/**"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hasAnyRole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"EMPLOYE"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"ADMIN"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fr-FR" sz="1200" dirty="0">
                <a:solidFill>
                  <a:srgbClr val="011F39"/>
                </a:solidFill>
              </a:rPr>
              <a:t>L’exemple précise que si on a un des rôles : EMPLOYE ou ADMIN il est possible d’accéder en GET aux URLs /</a:t>
            </a:r>
            <a:r>
              <a:rPr lang="fr-FR" sz="1200" dirty="0" err="1">
                <a:solidFill>
                  <a:srgbClr val="011F39"/>
                </a:solidFill>
              </a:rPr>
              <a:t>eniecole</a:t>
            </a:r>
            <a:r>
              <a:rPr lang="fr-FR" sz="1200" dirty="0">
                <a:solidFill>
                  <a:srgbClr val="011F39"/>
                </a:solidFill>
              </a:rPr>
              <a:t>/</a:t>
            </a: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endParaRPr lang="fr-FR" sz="12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Désactivation du CSRF (</a:t>
            </a:r>
            <a:r>
              <a:rPr lang="fr-FR" sz="1800" dirty="0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Désactivé Cross Site </a:t>
            </a:r>
            <a:r>
              <a:rPr lang="fr-FR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fr-FR" sz="1800" dirty="0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Forgery</a:t>
            </a:r>
            <a:r>
              <a:rPr lang="fr-FR" sz="1800" dirty="0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fr-FR" sz="2400" dirty="0">
                <a:solidFill>
                  <a:srgbClr val="011F39"/>
                </a:solidFill>
              </a:rPr>
              <a:t> quand manipulation de POST, PUT, PATCH et DELETE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11F39"/>
                </a:solidFill>
              </a:rPr>
              <a:t>csrf.</a:t>
            </a:r>
            <a:r>
              <a:rPr lang="fr-FR" sz="1800" dirty="0" err="1">
                <a:solidFill>
                  <a:srgbClr val="95B258"/>
                </a:solidFill>
              </a:rPr>
              <a:t>disable</a:t>
            </a:r>
            <a:r>
              <a:rPr lang="fr-FR" sz="1800" dirty="0">
                <a:solidFill>
                  <a:srgbClr val="011F39"/>
                </a:solidFill>
              </a:rPr>
              <a:t>()</a:t>
            </a:r>
          </a:p>
          <a:p>
            <a:r>
              <a:rPr lang="fr-F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.csrf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fr-F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csrf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-&gt; {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		</a:t>
            </a:r>
            <a:r>
              <a:rPr lang="fr-F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csrf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.disable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	});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Non préconisé pour les API REST en </a:t>
            </a:r>
            <a:r>
              <a:rPr lang="fr-FR" sz="1800" dirty="0" err="1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stateless</a:t>
            </a:r>
            <a:r>
              <a:rPr lang="fr-FR" sz="1800" dirty="0">
                <a:solidFill>
                  <a:srgbClr val="3F7F5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Sauf pour POST, PUT, PATCH et DELETE</a:t>
            </a: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z="1800" dirty="0">
              <a:solidFill>
                <a:srgbClr val="011F39"/>
              </a:solidFill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sz="1100" b="1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CSRF</a:t>
            </a: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 (Cross-Site </a:t>
            </a:r>
            <a:r>
              <a:rPr lang="fr-FR" sz="11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Request</a:t>
            </a: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 </a:t>
            </a:r>
            <a:r>
              <a:rPr lang="fr-FR" sz="11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Forgery</a:t>
            </a: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) est une attaque qui usurpe l'identité d'un utilisateur de confiance et envoie des commandes non désirées sur un site web. </a:t>
            </a:r>
          </a:p>
          <a:p>
            <a:pPr marL="1143000" lvl="2" indent="-228600" algn="just">
              <a:spcBef>
                <a:spcPts val="600"/>
              </a:spcBef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Cela peut être réalisé, par exemple, en ajoutant des paramètres malveillants </a:t>
            </a:r>
            <a:r>
              <a:rPr lang="fr-FR" sz="1100" kern="15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dans un URL</a:t>
            </a:r>
            <a:r>
              <a:rPr lang="fr-FR" sz="1100" u="none" kern="150">
                <a:solidFill>
                  <a:srgbClr val="011F39"/>
                </a:solidFill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 </a:t>
            </a:r>
            <a:r>
              <a:rPr lang="fr-FR" sz="1100" kern="15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associé </a:t>
            </a: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à un lien qui prétend aller quelque part ailleurs.</a:t>
            </a:r>
          </a:p>
          <a:p>
            <a:pPr marL="742950" lvl="1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Spring Security préconise de ne pas le désactiver</a:t>
            </a:r>
          </a:p>
          <a:p>
            <a:pPr marL="1143000" lvl="2" indent="-228600" algn="just">
              <a:spcBef>
                <a:spcPts val="600"/>
              </a:spcBef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Mais pour nos manipulations au travers de Postman, nous le faisons</a:t>
            </a:r>
          </a:p>
          <a:p>
            <a:pPr marL="1143000" lvl="2" indent="-228600" algn="just">
              <a:spcBef>
                <a:spcPts val="600"/>
              </a:spcBef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Bien se rendre compte que c’est nécessaire pour les POST, PUT, PATCH et DELETE</a:t>
            </a:r>
          </a:p>
          <a:p>
            <a:pPr marL="1143000" lvl="2" indent="-228600" algn="just">
              <a:spcBef>
                <a:spcPts val="600"/>
              </a:spcBef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fr-FR" sz="11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Pour les GET nous pouvions laisser par défaut le CSRF actif.</a:t>
            </a: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z="1800" dirty="0">
              <a:solidFill>
                <a:srgbClr val="3F7F5F"/>
              </a:solidFill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3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81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06 – Sécurité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Cycle d’authentification :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Rectangle à coins arrondis 8">
            <a:extLst>
              <a:ext uri="{FF2B5EF4-FFF2-40B4-BE49-F238E27FC236}">
                <a16:creationId xmlns:a16="http://schemas.microsoft.com/office/drawing/2014/main" id="{96402220-F820-3EC7-E5B3-4CAC33CDB887}"/>
              </a:ext>
            </a:extLst>
          </p:cNvPr>
          <p:cNvSpPr/>
          <p:nvPr/>
        </p:nvSpPr>
        <p:spPr>
          <a:xfrm>
            <a:off x="1027112" y="2070475"/>
            <a:ext cx="1256751" cy="2573061"/>
          </a:xfrm>
          <a:prstGeom prst="roundRect">
            <a:avLst/>
          </a:prstGeom>
          <a:solidFill>
            <a:srgbClr val="4AA5B7"/>
          </a:solidFill>
          <a:ln>
            <a:solidFill>
              <a:srgbClr val="AAD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Security </a:t>
            </a:r>
            <a:r>
              <a:rPr lang="fr-FR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lang="fr-FR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9E86E4AF-DC83-2A8D-F612-9D3B425BADDB}"/>
              </a:ext>
            </a:extLst>
          </p:cNvPr>
          <p:cNvSpPr/>
          <p:nvPr/>
        </p:nvSpPr>
        <p:spPr>
          <a:xfrm>
            <a:off x="2660322" y="1861119"/>
            <a:ext cx="2809311" cy="1467890"/>
          </a:xfrm>
          <a:prstGeom prst="diamond">
            <a:avLst/>
          </a:prstGeom>
          <a:solidFill>
            <a:srgbClr val="011F39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Ressources Web protégées ?</a:t>
            </a:r>
          </a:p>
        </p:txBody>
      </p:sp>
      <p:sp>
        <p:nvSpPr>
          <p:cNvPr id="18" name="Losange 17">
            <a:extLst>
              <a:ext uri="{FF2B5EF4-FFF2-40B4-BE49-F238E27FC236}">
                <a16:creationId xmlns:a16="http://schemas.microsoft.com/office/drawing/2014/main" id="{63BBB908-7BAA-756D-48F2-5B94B41195E9}"/>
              </a:ext>
            </a:extLst>
          </p:cNvPr>
          <p:cNvSpPr/>
          <p:nvPr/>
        </p:nvSpPr>
        <p:spPr>
          <a:xfrm>
            <a:off x="6010910" y="1810074"/>
            <a:ext cx="2635136" cy="1467890"/>
          </a:xfrm>
          <a:prstGeom prst="diamond">
            <a:avLst/>
          </a:prstGeom>
          <a:solidFill>
            <a:srgbClr val="011F39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Utilisateur reconnu ?</a:t>
            </a:r>
          </a:p>
        </p:txBody>
      </p:sp>
      <p:sp>
        <p:nvSpPr>
          <p:cNvPr id="21" name="Losange 20">
            <a:extLst>
              <a:ext uri="{FF2B5EF4-FFF2-40B4-BE49-F238E27FC236}">
                <a16:creationId xmlns:a16="http://schemas.microsoft.com/office/drawing/2014/main" id="{1E8ABF7E-2439-2FCD-2C9B-621C802D2F40}"/>
              </a:ext>
            </a:extLst>
          </p:cNvPr>
          <p:cNvSpPr/>
          <p:nvPr/>
        </p:nvSpPr>
        <p:spPr>
          <a:xfrm>
            <a:off x="8935176" y="2969837"/>
            <a:ext cx="2635134" cy="1467890"/>
          </a:xfrm>
          <a:prstGeom prst="diamond">
            <a:avLst/>
          </a:prstGeom>
          <a:solidFill>
            <a:srgbClr val="011F39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Utilisateur autorisé ?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D41AB3B-9F98-C4CC-6E3E-5974A80B8FDA}"/>
              </a:ext>
            </a:extLst>
          </p:cNvPr>
          <p:cNvCxnSpPr>
            <a:cxnSpLocks/>
          </p:cNvCxnSpPr>
          <p:nvPr/>
        </p:nvCxnSpPr>
        <p:spPr>
          <a:xfrm>
            <a:off x="2293652" y="2595064"/>
            <a:ext cx="535273" cy="0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3BA9A6D-BE04-9CFA-6502-AA20582F2235}"/>
              </a:ext>
            </a:extLst>
          </p:cNvPr>
          <p:cNvCxnSpPr>
            <a:cxnSpLocks/>
          </p:cNvCxnSpPr>
          <p:nvPr/>
        </p:nvCxnSpPr>
        <p:spPr>
          <a:xfrm>
            <a:off x="5442571" y="2595064"/>
            <a:ext cx="662028" cy="0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2AF83B6-FF36-7EF3-33EF-2F6D324D4B5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8646046" y="2544019"/>
            <a:ext cx="289130" cy="1159763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4B1F142-3D61-2334-9DF2-3964D3F28355}"/>
              </a:ext>
            </a:extLst>
          </p:cNvPr>
          <p:cNvSpPr txBox="1"/>
          <p:nvPr/>
        </p:nvSpPr>
        <p:spPr>
          <a:xfrm>
            <a:off x="8761378" y="230038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Oui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9B27DC9-1E06-04AF-875C-3FF474CA04B1}"/>
              </a:ext>
            </a:extLst>
          </p:cNvPr>
          <p:cNvCxnSpPr>
            <a:cxnSpLocks/>
          </p:cNvCxnSpPr>
          <p:nvPr/>
        </p:nvCxnSpPr>
        <p:spPr>
          <a:xfrm>
            <a:off x="7328478" y="3277965"/>
            <a:ext cx="0" cy="1175306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2BB2EE60-832E-63EA-1007-AC7D54B651F2}"/>
              </a:ext>
            </a:extLst>
          </p:cNvPr>
          <p:cNvSpPr txBox="1"/>
          <p:nvPr/>
        </p:nvSpPr>
        <p:spPr>
          <a:xfrm>
            <a:off x="7391647" y="31771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07A607F-D520-0EFB-D4FC-F8BF7102522E}"/>
              </a:ext>
            </a:extLst>
          </p:cNvPr>
          <p:cNvCxnSpPr>
            <a:cxnSpLocks/>
          </p:cNvCxnSpPr>
          <p:nvPr/>
        </p:nvCxnSpPr>
        <p:spPr>
          <a:xfrm flipH="1">
            <a:off x="5715067" y="5044298"/>
            <a:ext cx="704344" cy="0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85444D9E-1564-22DD-AD64-E94A0C641981}"/>
              </a:ext>
            </a:extLst>
          </p:cNvPr>
          <p:cNvCxnSpPr>
            <a:cxnSpLocks/>
          </p:cNvCxnSpPr>
          <p:nvPr/>
        </p:nvCxnSpPr>
        <p:spPr>
          <a:xfrm flipV="1">
            <a:off x="5092896" y="3825823"/>
            <a:ext cx="0" cy="1007475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DE3B69-625B-E409-4B39-7A3395C066C9}"/>
              </a:ext>
            </a:extLst>
          </p:cNvPr>
          <p:cNvCxnSpPr>
            <a:cxnSpLocks/>
          </p:cNvCxnSpPr>
          <p:nvPr/>
        </p:nvCxnSpPr>
        <p:spPr>
          <a:xfrm flipV="1">
            <a:off x="5588619" y="2626945"/>
            <a:ext cx="14349" cy="778793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2FA2A1D-28FD-F118-0484-E589DBD15AB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0252743" y="4437727"/>
            <a:ext cx="0" cy="1308754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889DF8B9-F9D5-3BCF-2E91-6DF90EC7B6BD}"/>
              </a:ext>
            </a:extLst>
          </p:cNvPr>
          <p:cNvSpPr txBox="1"/>
          <p:nvPr/>
        </p:nvSpPr>
        <p:spPr>
          <a:xfrm>
            <a:off x="10416011" y="43264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Oui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0B840C2-07D2-C486-9F2E-C65DCA83355E}"/>
              </a:ext>
            </a:extLst>
          </p:cNvPr>
          <p:cNvSpPr/>
          <p:nvPr/>
        </p:nvSpPr>
        <p:spPr>
          <a:xfrm>
            <a:off x="9064063" y="5746481"/>
            <a:ext cx="2635134" cy="494431"/>
          </a:xfrm>
          <a:prstGeom prst="roundRect">
            <a:avLst/>
          </a:prstGeom>
          <a:solidFill>
            <a:srgbClr val="95B258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Montrer la ressource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13CA2C7-A077-151E-982D-77B1E252D77A}"/>
              </a:ext>
            </a:extLst>
          </p:cNvPr>
          <p:cNvCxnSpPr>
            <a:cxnSpLocks/>
          </p:cNvCxnSpPr>
          <p:nvPr/>
        </p:nvCxnSpPr>
        <p:spPr>
          <a:xfrm>
            <a:off x="4076933" y="3277965"/>
            <a:ext cx="0" cy="2723185"/>
          </a:xfrm>
          <a:prstGeom prst="straightConnector1">
            <a:avLst/>
          </a:prstGeom>
          <a:ln w="44450">
            <a:solidFill>
              <a:srgbClr val="95B25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3B53749-E206-A880-E31E-B0E3A5982B39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076933" y="5993697"/>
            <a:ext cx="4987130" cy="14907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1F9D9D35-9123-B05D-FE4E-1189D3B34E93}"/>
              </a:ext>
            </a:extLst>
          </p:cNvPr>
          <p:cNvSpPr txBox="1"/>
          <p:nvPr/>
        </p:nvSpPr>
        <p:spPr>
          <a:xfrm>
            <a:off x="3521933" y="340295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FB4DB4E-C724-CCE7-B323-16F1023A4AC5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0252743" y="2286916"/>
            <a:ext cx="0" cy="699616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83075C33-619D-BFEC-17A3-AB020A443883}"/>
              </a:ext>
            </a:extLst>
          </p:cNvPr>
          <p:cNvSpPr/>
          <p:nvPr/>
        </p:nvSpPr>
        <p:spPr>
          <a:xfrm>
            <a:off x="9064062" y="1729697"/>
            <a:ext cx="2377361" cy="557219"/>
          </a:xfrm>
          <a:prstGeom prst="round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Accès non autorisé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5243245-7A08-A7C8-DB86-E72FA87FE229}"/>
              </a:ext>
            </a:extLst>
          </p:cNvPr>
          <p:cNvSpPr txBox="1"/>
          <p:nvPr/>
        </p:nvSpPr>
        <p:spPr>
          <a:xfrm>
            <a:off x="10440745" y="2558334"/>
            <a:ext cx="914400" cy="49605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62188A1-5FAA-75D1-E24C-E5D161CFE4D3}"/>
              </a:ext>
            </a:extLst>
          </p:cNvPr>
          <p:cNvSpPr/>
          <p:nvPr/>
        </p:nvSpPr>
        <p:spPr>
          <a:xfrm>
            <a:off x="6415331" y="4453271"/>
            <a:ext cx="1992479" cy="914400"/>
          </a:xfrm>
          <a:prstGeom prst="round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Redirection sur le formulaire de connexion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7628BF62-2DCB-61AF-D0C5-75EC0D6F70E6}"/>
              </a:ext>
            </a:extLst>
          </p:cNvPr>
          <p:cNvSpPr/>
          <p:nvPr/>
        </p:nvSpPr>
        <p:spPr>
          <a:xfrm>
            <a:off x="4434545" y="4833298"/>
            <a:ext cx="1316703" cy="421178"/>
          </a:xfrm>
          <a:prstGeom prst="round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Formulaire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4065E04-642E-60D7-664D-AC4B56F0AA9F}"/>
              </a:ext>
            </a:extLst>
          </p:cNvPr>
          <p:cNvSpPr/>
          <p:nvPr/>
        </p:nvSpPr>
        <p:spPr>
          <a:xfrm>
            <a:off x="4597469" y="3423776"/>
            <a:ext cx="1980786" cy="421178"/>
          </a:xfrm>
          <a:prstGeom prst="round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Authentification</a:t>
            </a:r>
          </a:p>
        </p:txBody>
      </p:sp>
    </p:spTree>
    <p:extLst>
      <p:ext uri="{BB962C8B-B14F-4D97-AF65-F5344CB8AC3E}">
        <p14:creationId xmlns:p14="http://schemas.microsoft.com/office/powerpoint/2010/main" val="1286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5129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Ajout du </a:t>
            </a:r>
            <a:r>
              <a:rPr lang="fr-FR" sz="2400" dirty="0">
                <a:solidFill>
                  <a:srgbClr val="95B258"/>
                </a:solidFill>
              </a:rPr>
              <a:t>starter Spring Security</a:t>
            </a:r>
          </a:p>
          <a:p>
            <a:pPr>
              <a:lnSpc>
                <a:spcPct val="120000"/>
              </a:lnSpc>
            </a:pPr>
            <a:r>
              <a:rPr lang="fr-FR" sz="2000" dirty="0">
                <a:solidFill>
                  <a:srgbClr val="011F39"/>
                </a:solidFill>
              </a:rPr>
              <a:t>'</a:t>
            </a:r>
            <a:r>
              <a:rPr lang="fr-FR" sz="2000" dirty="0" err="1">
                <a:solidFill>
                  <a:srgbClr val="011F39"/>
                </a:solidFill>
              </a:rPr>
              <a:t>org.springframework.boot:spring-boot-starter-security</a:t>
            </a:r>
            <a:r>
              <a:rPr lang="fr-FR" sz="2000" dirty="0">
                <a:solidFill>
                  <a:srgbClr val="011F39"/>
                </a:solidFill>
              </a:rPr>
              <a:t>’</a:t>
            </a:r>
          </a:p>
          <a:p>
            <a:pPr>
              <a:lnSpc>
                <a:spcPct val="120000"/>
              </a:lnSpc>
            </a:pPr>
            <a:endParaRPr lang="fr-FR" sz="1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Création d’une classe de configuration avec </a:t>
            </a:r>
            <a:r>
              <a:rPr lang="fr-FR" sz="2400" dirty="0">
                <a:solidFill>
                  <a:srgbClr val="95B258"/>
                </a:solidFill>
              </a:rPr>
              <a:t>@Configuration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Gestion de l’</a:t>
            </a:r>
            <a:r>
              <a:rPr lang="fr-FR" sz="2400" dirty="0">
                <a:solidFill>
                  <a:srgbClr val="95B258"/>
                </a:solidFill>
              </a:rPr>
              <a:t>authentification</a:t>
            </a:r>
            <a:r>
              <a:rPr lang="fr-FR" sz="2400" dirty="0">
                <a:solidFill>
                  <a:srgbClr val="011F39"/>
                </a:solidFill>
              </a:rPr>
              <a:t>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La stratégie pour les utilisateurs (en mémoire, JDBC, LDAP, …)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L’algorithme de chiffrement des mots de passe (</a:t>
            </a:r>
            <a:r>
              <a:rPr lang="fr-FR" dirty="0" err="1">
                <a:solidFill>
                  <a:srgbClr val="011F39"/>
                </a:solidFill>
              </a:rPr>
              <a:t>noop</a:t>
            </a:r>
            <a:r>
              <a:rPr lang="fr-FR" dirty="0">
                <a:solidFill>
                  <a:srgbClr val="011F39"/>
                </a:solidFill>
              </a:rPr>
              <a:t>, </a:t>
            </a:r>
            <a:r>
              <a:rPr lang="fr-FR" dirty="0" err="1">
                <a:solidFill>
                  <a:srgbClr val="011F39"/>
                </a:solidFill>
              </a:rPr>
              <a:t>bcrypt</a:t>
            </a:r>
            <a:r>
              <a:rPr lang="fr-FR" dirty="0">
                <a:solidFill>
                  <a:srgbClr val="011F39"/>
                </a:solidFill>
              </a:rPr>
              <a:t>, …)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L’</a:t>
            </a:r>
            <a:r>
              <a:rPr lang="fr-FR" sz="2400" dirty="0">
                <a:solidFill>
                  <a:srgbClr val="95B258"/>
                </a:solidFill>
              </a:rPr>
              <a:t>habilitation</a:t>
            </a:r>
            <a:r>
              <a:rPr lang="fr-FR" sz="2400" dirty="0">
                <a:solidFill>
                  <a:srgbClr val="011F39"/>
                </a:solidFill>
              </a:rPr>
              <a:t>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</a:t>
            </a:r>
            <a:r>
              <a:rPr lang="fr-FR" dirty="0">
                <a:solidFill>
                  <a:srgbClr val="95B258"/>
                </a:solidFill>
              </a:rPr>
              <a:t>rôles</a:t>
            </a:r>
            <a:r>
              <a:rPr lang="fr-FR" dirty="0">
                <a:solidFill>
                  <a:srgbClr val="011F39"/>
                </a:solidFill>
              </a:rPr>
              <a:t> des utilisateurs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Pour activer </a:t>
            </a:r>
            <a:r>
              <a:rPr lang="fr-FR" dirty="0" err="1">
                <a:solidFill>
                  <a:srgbClr val="95B258"/>
                </a:solidFill>
              </a:rPr>
              <a:t>SecurityFilterChain</a:t>
            </a:r>
            <a:r>
              <a:rPr lang="fr-FR" dirty="0">
                <a:solidFill>
                  <a:srgbClr val="011F39"/>
                </a:solidFill>
              </a:rPr>
              <a:t> utilisation </a:t>
            </a:r>
            <a:r>
              <a:rPr lang="fr-FR" dirty="0">
                <a:solidFill>
                  <a:srgbClr val="95B258"/>
                </a:solidFill>
              </a:rPr>
              <a:t>@EnableWebSecurity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Mise en place de filtres :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Accès à tous : </a:t>
            </a:r>
            <a:r>
              <a:rPr lang="fr-FR" sz="1600" dirty="0" err="1">
                <a:solidFill>
                  <a:srgbClr val="95B258"/>
                </a:solidFill>
              </a:rPr>
              <a:t>permitAll</a:t>
            </a:r>
            <a:r>
              <a:rPr lang="fr-FR" sz="1600" dirty="0">
                <a:solidFill>
                  <a:srgbClr val="011F39"/>
                </a:solidFill>
              </a:rPr>
              <a:t>()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Interdit à tous : </a:t>
            </a:r>
            <a:r>
              <a:rPr lang="fr-FR" sz="1600" dirty="0" err="1">
                <a:solidFill>
                  <a:srgbClr val="95B258"/>
                </a:solidFill>
              </a:rPr>
              <a:t>denyAll</a:t>
            </a:r>
            <a:r>
              <a:rPr lang="fr-FR" sz="1600" dirty="0">
                <a:solidFill>
                  <a:srgbClr val="011F39"/>
                </a:solidFill>
              </a:rPr>
              <a:t>()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Accès si authentifié : </a:t>
            </a:r>
            <a:r>
              <a:rPr lang="fr-FR" sz="1600" dirty="0" err="1">
                <a:solidFill>
                  <a:srgbClr val="95B258"/>
                </a:solidFill>
              </a:rPr>
              <a:t>authenticated</a:t>
            </a:r>
            <a:r>
              <a:rPr lang="fr-FR" sz="1600" dirty="0">
                <a:solidFill>
                  <a:srgbClr val="011F39"/>
                </a:solidFill>
              </a:rPr>
              <a:t>()</a:t>
            </a: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945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Dans la classe de configuration de sécurité</a:t>
            </a:r>
            <a:endParaRPr lang="fr-FR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Pour activer </a:t>
            </a:r>
            <a:r>
              <a:rPr lang="fr-FR" sz="2400" dirty="0" err="1">
                <a:solidFill>
                  <a:srgbClr val="95B258"/>
                </a:solidFill>
              </a:rPr>
              <a:t>SecurityFilterChain</a:t>
            </a:r>
            <a:r>
              <a:rPr lang="fr-FR" sz="2400" dirty="0">
                <a:solidFill>
                  <a:srgbClr val="011F39"/>
                </a:solidFill>
              </a:rPr>
              <a:t> utilisation </a:t>
            </a:r>
            <a:r>
              <a:rPr lang="fr-FR" sz="2400" dirty="0">
                <a:solidFill>
                  <a:srgbClr val="95B258"/>
                </a:solidFill>
              </a:rPr>
              <a:t>@EnableWebSecurity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Mise en place de filtres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Accès à tous : </a:t>
            </a:r>
            <a:r>
              <a:rPr lang="fr-FR" dirty="0" err="1">
                <a:solidFill>
                  <a:srgbClr val="95B258"/>
                </a:solidFill>
              </a:rPr>
              <a:t>permitAll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Interdit à tous : </a:t>
            </a:r>
            <a:r>
              <a:rPr lang="fr-FR" dirty="0" err="1">
                <a:solidFill>
                  <a:srgbClr val="95B258"/>
                </a:solidFill>
              </a:rPr>
              <a:t>denyAll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Accès si authentifié : </a:t>
            </a:r>
            <a:r>
              <a:rPr lang="fr-FR" dirty="0" err="1">
                <a:solidFill>
                  <a:srgbClr val="95B258"/>
                </a:solidFill>
              </a:rPr>
              <a:t>authenticated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Filtrer selon les rôles et les méthodes http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Désactivation du CSRF quand manipulation de POST, PUT, PATCH et DELETE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11F39"/>
                </a:solidFill>
              </a:rPr>
              <a:t>csrf.</a:t>
            </a:r>
            <a:r>
              <a:rPr lang="fr-FR" sz="1800" dirty="0" err="1">
                <a:solidFill>
                  <a:srgbClr val="95B258"/>
                </a:solidFill>
              </a:rPr>
              <a:t>disable</a:t>
            </a:r>
            <a:r>
              <a:rPr lang="fr-FR" sz="1800" dirty="0">
                <a:solidFill>
                  <a:srgbClr val="011F39"/>
                </a:solidFill>
              </a:rPr>
              <a:t>()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D8842DC-B545-EF8F-6BC1-3F7E6BA533DB}"/>
              </a:ext>
            </a:extLst>
          </p:cNvPr>
          <p:cNvSpPr txBox="1"/>
          <p:nvPr/>
        </p:nvSpPr>
        <p:spPr>
          <a:xfrm>
            <a:off x="1296537" y="4558782"/>
            <a:ext cx="10541276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auth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.requestMatchers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HttpMethod.</a:t>
            </a:r>
            <a:r>
              <a:rPr lang="fr-FR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GET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"/</a:t>
            </a:r>
            <a:r>
              <a:rPr lang="fr-FR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eniecole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/**"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).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hasAnyRole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"EMPLOYE"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"ADMIN"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Place Spring Security</a:t>
            </a:r>
          </a:p>
        </p:txBody>
      </p:sp>
    </p:spTree>
    <p:extLst>
      <p:ext uri="{BB962C8B-B14F-4D97-AF65-F5344CB8AC3E}">
        <p14:creationId xmlns:p14="http://schemas.microsoft.com/office/powerpoint/2010/main" val="33145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Cave à vins – Partie 12</a:t>
            </a:r>
          </a:p>
        </p:txBody>
      </p:sp>
    </p:spTree>
    <p:extLst>
      <p:ext uri="{BB962C8B-B14F-4D97-AF65-F5344CB8AC3E}">
        <p14:creationId xmlns:p14="http://schemas.microsoft.com/office/powerpoint/2010/main" val="13826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JWT</a:t>
            </a:r>
          </a:p>
        </p:txBody>
      </p:sp>
    </p:spTree>
    <p:extLst>
      <p:ext uri="{BB962C8B-B14F-4D97-AF65-F5344CB8AC3E}">
        <p14:creationId xmlns:p14="http://schemas.microsoft.com/office/powerpoint/2010/main" val="261980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Authentification </a:t>
            </a:r>
            <a:r>
              <a:rPr lang="fr-FR" sz="2400" dirty="0" err="1">
                <a:solidFill>
                  <a:srgbClr val="95B258"/>
                </a:solidFill>
              </a:rPr>
              <a:t>Stateless</a:t>
            </a:r>
            <a:endParaRPr lang="fr-FR" sz="2400" dirty="0">
              <a:solidFill>
                <a:srgbClr val="95B258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API n’a pas besoin de maintenir une session côté serveur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Utilisation d’un jeton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JWT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59C12A37-0428-9EAD-A5B6-2DEE745F8C7C}"/>
              </a:ext>
            </a:extLst>
          </p:cNvPr>
          <p:cNvSpPr/>
          <p:nvPr/>
        </p:nvSpPr>
        <p:spPr>
          <a:xfrm>
            <a:off x="6110712" y="2703827"/>
            <a:ext cx="2046332" cy="2434969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F67E830-B235-9819-7C10-96C556C2620A}"/>
              </a:ext>
            </a:extLst>
          </p:cNvPr>
          <p:cNvCxnSpPr>
            <a:cxnSpLocks/>
          </p:cNvCxnSpPr>
          <p:nvPr/>
        </p:nvCxnSpPr>
        <p:spPr>
          <a:xfrm flipV="1">
            <a:off x="2482845" y="3307134"/>
            <a:ext cx="3642426" cy="1"/>
          </a:xfrm>
          <a:prstGeom prst="straightConnector1">
            <a:avLst/>
          </a:prstGeom>
          <a:ln w="38100">
            <a:solidFill>
              <a:srgbClr val="95B25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18034A-2779-FD2F-9112-2456569EB195}"/>
              </a:ext>
            </a:extLst>
          </p:cNvPr>
          <p:cNvSpPr txBox="1"/>
          <p:nvPr/>
        </p:nvSpPr>
        <p:spPr>
          <a:xfrm>
            <a:off x="6557946" y="4527770"/>
            <a:ext cx="1151864" cy="46054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Serveur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628C1C7-9DD6-55DC-CD21-F0D67461B340}"/>
              </a:ext>
            </a:extLst>
          </p:cNvPr>
          <p:cNvGrpSpPr/>
          <p:nvPr/>
        </p:nvGrpSpPr>
        <p:grpSpPr>
          <a:xfrm>
            <a:off x="1352663" y="3269898"/>
            <a:ext cx="1041573" cy="1257872"/>
            <a:chOff x="2222303" y="3073566"/>
            <a:chExt cx="1041573" cy="1257872"/>
          </a:xfrm>
        </p:grpSpPr>
        <p:pic>
          <p:nvPicPr>
            <p:cNvPr id="26" name="Graphique 25" descr="Ordinateur portable avec un remplissage uni">
              <a:extLst>
                <a:ext uri="{FF2B5EF4-FFF2-40B4-BE49-F238E27FC236}">
                  <a16:creationId xmlns:a16="http://schemas.microsoft.com/office/drawing/2014/main" id="{7130E0F8-C216-66C4-E4AD-97232D572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2201" y="3073566"/>
              <a:ext cx="914400" cy="914400"/>
            </a:xfrm>
            <a:prstGeom prst="rect">
              <a:avLst/>
            </a:prstGeom>
          </p:spPr>
        </p:pic>
        <p:sp>
          <p:nvSpPr>
            <p:cNvPr id="27" name="Titre 1">
              <a:extLst>
                <a:ext uri="{FF2B5EF4-FFF2-40B4-BE49-F238E27FC236}">
                  <a16:creationId xmlns:a16="http://schemas.microsoft.com/office/drawing/2014/main" id="{B613E40B-13FC-2BF5-2F7A-1B98F0D6C8C2}"/>
                </a:ext>
              </a:extLst>
            </p:cNvPr>
            <p:cNvSpPr txBox="1">
              <a:spLocks/>
            </p:cNvSpPr>
            <p:nvPr/>
          </p:nvSpPr>
          <p:spPr>
            <a:xfrm>
              <a:off x="2222303" y="3837007"/>
              <a:ext cx="1041573" cy="4944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fr-FR" sz="2400" dirty="0">
                  <a:solidFill>
                    <a:srgbClr val="011F3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</a:t>
              </a:r>
              <a:endPara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D1D1744E-70FC-2809-2370-965DACFFF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00" y="3052161"/>
            <a:ext cx="835356" cy="1333638"/>
          </a:xfrm>
          <a:prstGeom prst="rect">
            <a:avLst/>
          </a:prstGeom>
          <a:ln>
            <a:noFill/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883E8DAC-C357-8581-5122-B09011E42495}"/>
              </a:ext>
            </a:extLst>
          </p:cNvPr>
          <p:cNvSpPr txBox="1"/>
          <p:nvPr/>
        </p:nvSpPr>
        <p:spPr>
          <a:xfrm>
            <a:off x="3445916" y="2821888"/>
            <a:ext cx="1701110" cy="46054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. Connexion d’un utilisateur</a:t>
            </a:r>
          </a:p>
        </p:txBody>
      </p:sp>
      <p:sp>
        <p:nvSpPr>
          <p:cNvPr id="46" name="Flèche : courbe vers la gauche 45">
            <a:extLst>
              <a:ext uri="{FF2B5EF4-FFF2-40B4-BE49-F238E27FC236}">
                <a16:creationId xmlns:a16="http://schemas.microsoft.com/office/drawing/2014/main" id="{F6F15D38-69E7-998B-152F-5B03395999B9}"/>
              </a:ext>
            </a:extLst>
          </p:cNvPr>
          <p:cNvSpPr/>
          <p:nvPr/>
        </p:nvSpPr>
        <p:spPr>
          <a:xfrm>
            <a:off x="7923171" y="3187133"/>
            <a:ext cx="576000" cy="734827"/>
          </a:xfrm>
          <a:prstGeom prst="curvedLeftArrow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B3E1899-9064-6AF9-55D4-8F920AB0CDE4}"/>
              </a:ext>
            </a:extLst>
          </p:cNvPr>
          <p:cNvSpPr txBox="1"/>
          <p:nvPr/>
        </p:nvSpPr>
        <p:spPr>
          <a:xfrm>
            <a:off x="8435204" y="3208641"/>
            <a:ext cx="3364755" cy="46054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. Serveur crée un jeton JWT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2E49D9F5-2948-DAB7-D213-17AA315FFAA5}"/>
              </a:ext>
            </a:extLst>
          </p:cNvPr>
          <p:cNvCxnSpPr>
            <a:cxnSpLocks/>
          </p:cNvCxnSpPr>
          <p:nvPr/>
        </p:nvCxnSpPr>
        <p:spPr>
          <a:xfrm flipV="1">
            <a:off x="2489677" y="4629879"/>
            <a:ext cx="3642426" cy="1"/>
          </a:xfrm>
          <a:prstGeom prst="straightConnector1">
            <a:avLst/>
          </a:prstGeom>
          <a:ln w="38100">
            <a:solidFill>
              <a:srgbClr val="95B25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19585E8F-D78B-33A6-CEDD-C85B1AE484F4}"/>
              </a:ext>
            </a:extLst>
          </p:cNvPr>
          <p:cNvSpPr txBox="1"/>
          <p:nvPr/>
        </p:nvSpPr>
        <p:spPr>
          <a:xfrm>
            <a:off x="3462611" y="4184298"/>
            <a:ext cx="1701110" cy="46054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Client envoie une copie du jeton </a:t>
            </a:r>
          </a:p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chaque demande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963A158-7D06-81DB-7634-286622C8E136}"/>
              </a:ext>
            </a:extLst>
          </p:cNvPr>
          <p:cNvCxnSpPr>
            <a:cxnSpLocks/>
          </p:cNvCxnSpPr>
          <p:nvPr/>
        </p:nvCxnSpPr>
        <p:spPr>
          <a:xfrm flipV="1">
            <a:off x="2489677" y="3768048"/>
            <a:ext cx="3642426" cy="1"/>
          </a:xfrm>
          <a:prstGeom prst="straightConnector1">
            <a:avLst/>
          </a:prstGeom>
          <a:ln w="38100">
            <a:solidFill>
              <a:srgbClr val="95B258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5BC9766D-3AE1-BBBB-E27D-1AA7090E3017}"/>
              </a:ext>
            </a:extLst>
          </p:cNvPr>
          <p:cNvSpPr txBox="1"/>
          <p:nvPr/>
        </p:nvSpPr>
        <p:spPr>
          <a:xfrm>
            <a:off x="3452748" y="3282802"/>
            <a:ext cx="1701110" cy="46054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 . Serveur retourne le jeton</a:t>
            </a:r>
          </a:p>
        </p:txBody>
      </p:sp>
      <p:sp>
        <p:nvSpPr>
          <p:cNvPr id="53" name="Flèche : courbe vers la gauche 52">
            <a:extLst>
              <a:ext uri="{FF2B5EF4-FFF2-40B4-BE49-F238E27FC236}">
                <a16:creationId xmlns:a16="http://schemas.microsoft.com/office/drawing/2014/main" id="{9CA44575-57DA-9928-53A1-788467B97137}"/>
              </a:ext>
            </a:extLst>
          </p:cNvPr>
          <p:cNvSpPr/>
          <p:nvPr/>
        </p:nvSpPr>
        <p:spPr>
          <a:xfrm>
            <a:off x="7979594" y="4074120"/>
            <a:ext cx="576000" cy="734827"/>
          </a:xfrm>
          <a:prstGeom prst="curvedLeftArrow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DD71AE4-9433-1F60-5ED8-967B70C14EB4}"/>
              </a:ext>
            </a:extLst>
          </p:cNvPr>
          <p:cNvSpPr txBox="1"/>
          <p:nvPr/>
        </p:nvSpPr>
        <p:spPr>
          <a:xfrm>
            <a:off x="8267594" y="4307809"/>
            <a:ext cx="3364755" cy="46054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. Serveur valide le jeton </a:t>
            </a:r>
          </a:p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chaque demande</a:t>
            </a:r>
          </a:p>
        </p:txBody>
      </p:sp>
    </p:spTree>
    <p:extLst>
      <p:ext uri="{BB962C8B-B14F-4D97-AF65-F5344CB8AC3E}">
        <p14:creationId xmlns:p14="http://schemas.microsoft.com/office/powerpoint/2010/main" val="22185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JWT</a:t>
            </a:r>
            <a:r>
              <a:rPr lang="fr-FR" sz="2400" dirty="0">
                <a:solidFill>
                  <a:srgbClr val="011F39"/>
                </a:solidFill>
              </a:rPr>
              <a:t> ( </a:t>
            </a:r>
            <a:r>
              <a:rPr lang="fr-FR" sz="2400" dirty="0">
                <a:solidFill>
                  <a:srgbClr val="95B258"/>
                </a:solidFill>
              </a:rPr>
              <a:t>JSON Web </a:t>
            </a:r>
            <a:r>
              <a:rPr lang="fr-FR" sz="2400" dirty="0" err="1">
                <a:solidFill>
                  <a:srgbClr val="95B258"/>
                </a:solidFill>
              </a:rPr>
              <a:t>Token</a:t>
            </a:r>
            <a:r>
              <a:rPr lang="fr-FR" sz="2400" dirty="0">
                <a:solidFill>
                  <a:srgbClr val="011F39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Est un objet JSON qui contient des paires clef-valeur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 JWT se compose de trois parties.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Hearder</a:t>
            </a:r>
            <a:r>
              <a:rPr lang="fr-FR" dirty="0">
                <a:solidFill>
                  <a:srgbClr val="011F39"/>
                </a:solidFill>
              </a:rPr>
              <a:t> (en-tête)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type de jeton et l’algorithme de chiffrement</a:t>
            </a: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Payload</a:t>
            </a:r>
            <a:r>
              <a:rPr lang="fr-FR" dirty="0">
                <a:solidFill>
                  <a:srgbClr val="011F39"/>
                </a:solidFill>
              </a:rPr>
              <a:t> (charge utile)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informations de l’utilisateur transmises à l’application. 			  Clef/valeur appelées « claims »</a:t>
            </a:r>
          </a:p>
          <a:p>
            <a:pPr lvl="6">
              <a:lnSpc>
                <a:spcPct val="120000"/>
              </a:lnSpc>
              <a:buClr>
                <a:srgbClr val="011F39"/>
              </a:buClr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  3 types de « claims » : enregistrées, privées ou publiques</a:t>
            </a: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Signature</a:t>
            </a:r>
            <a:r>
              <a:rPr lang="fr-FR" dirty="0">
                <a:solidFill>
                  <a:srgbClr val="011F39"/>
                </a:solidFill>
              </a:rPr>
              <a:t>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garantit que le jeton n’est pas modifié par des tiers non autorisés</a:t>
            </a:r>
          </a:p>
          <a:p>
            <a:pPr lvl="3">
              <a:lnSpc>
                <a:spcPct val="120000"/>
              </a:lnSpc>
              <a:buClr>
                <a:srgbClr val="011F39"/>
              </a:buClr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        est un encodage base64 de : Header + </a:t>
            </a:r>
            <a:r>
              <a:rPr lang="fr-FR" dirty="0" err="1">
                <a:solidFill>
                  <a:srgbClr val="011F39"/>
                </a:solidFill>
                <a:sym typeface="Wingdings" panose="05000000000000000000" pitchFamily="2" charset="2"/>
              </a:rPr>
              <a:t>Payload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 + clef secrète (ou une paire de clefs)</a:t>
            </a:r>
            <a:endParaRPr lang="fr-FR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JWT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2636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JWT</a:t>
            </a:r>
            <a:r>
              <a:rPr lang="fr-FR" sz="2400" dirty="0">
                <a:solidFill>
                  <a:srgbClr val="011F39"/>
                </a:solidFill>
              </a:rPr>
              <a:t> ( </a:t>
            </a:r>
            <a:r>
              <a:rPr lang="fr-FR" sz="2400" dirty="0">
                <a:solidFill>
                  <a:srgbClr val="95B258"/>
                </a:solidFill>
              </a:rPr>
              <a:t>JSON Web </a:t>
            </a:r>
            <a:r>
              <a:rPr lang="fr-FR" sz="2400" dirty="0" err="1">
                <a:solidFill>
                  <a:srgbClr val="95B258"/>
                </a:solidFill>
              </a:rPr>
              <a:t>Token</a:t>
            </a:r>
            <a:r>
              <a:rPr lang="fr-FR" sz="2400" dirty="0">
                <a:solidFill>
                  <a:srgbClr val="011F39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Exemple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JWT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06C8CB-A08D-F185-042C-DBA009ADF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940" y="2205334"/>
            <a:ext cx="8330938" cy="44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5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Spring Security et JWT</a:t>
            </a:r>
          </a:p>
        </p:txBody>
      </p:sp>
    </p:spTree>
    <p:extLst>
      <p:ext uri="{BB962C8B-B14F-4D97-AF65-F5344CB8AC3E}">
        <p14:creationId xmlns:p14="http://schemas.microsoft.com/office/powerpoint/2010/main" val="692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2731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Spring Security </a:t>
            </a:r>
            <a:r>
              <a:rPr lang="fr-FR" sz="2400" dirty="0">
                <a:solidFill>
                  <a:srgbClr val="011F39"/>
                </a:solidFill>
              </a:rPr>
              <a:t>permet d’authentifier et d’habiliter un utilisateur stocké en base de données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Mais nous devons transmettre le pseudo/mot de passe à chaque requête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Ou créer un contexte de Session (non désiré en API)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Spring Security + JWT </a:t>
            </a:r>
            <a:r>
              <a:rPr lang="fr-FR" sz="2400" dirty="0">
                <a:solidFill>
                  <a:srgbClr val="011F39"/>
                </a:solidFill>
              </a:rPr>
              <a:t>permettent de transmettre un </a:t>
            </a:r>
            <a:r>
              <a:rPr lang="fr-FR" sz="2400" dirty="0">
                <a:solidFill>
                  <a:srgbClr val="95B258"/>
                </a:solidFill>
              </a:rPr>
              <a:t>jeton sécurisé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API n’a pas besoin de maintenir une session côté serveur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Utilisation du jeton JWT pour transmettre des données entre le client et le serveur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Il faut utiliser une librairie supplémentaire JJWT</a:t>
            </a:r>
            <a:endParaRPr lang="fr-FR" dirty="0">
              <a:solidFill>
                <a:srgbClr val="95B258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 et JWT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Spring Security + JWT</a:t>
            </a:r>
            <a:r>
              <a:rPr lang="fr-FR" sz="2400" dirty="0">
                <a:solidFill>
                  <a:srgbClr val="011F39"/>
                </a:solidFill>
              </a:rPr>
              <a:t> : authentification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</p:txBody>
      </p: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3790E076-6575-9044-B344-F0A138CB991C}"/>
              </a:ext>
            </a:extLst>
          </p:cNvPr>
          <p:cNvGrpSpPr/>
          <p:nvPr/>
        </p:nvGrpSpPr>
        <p:grpSpPr>
          <a:xfrm>
            <a:off x="5351080" y="2160544"/>
            <a:ext cx="2799637" cy="2178119"/>
            <a:chOff x="5351080" y="2160544"/>
            <a:chExt cx="2799637" cy="2178119"/>
          </a:xfrm>
        </p:grpSpPr>
        <p:sp>
          <p:nvSpPr>
            <p:cNvPr id="134" name="Rectangle à coins arrondis 8">
              <a:extLst>
                <a:ext uri="{FF2B5EF4-FFF2-40B4-BE49-F238E27FC236}">
                  <a16:creationId xmlns:a16="http://schemas.microsoft.com/office/drawing/2014/main" id="{D2E40BB3-D64E-5803-1524-FE8B02C9EE7D}"/>
                </a:ext>
              </a:extLst>
            </p:cNvPr>
            <p:cNvSpPr/>
            <p:nvPr/>
          </p:nvSpPr>
          <p:spPr>
            <a:xfrm>
              <a:off x="5476463" y="2859280"/>
              <a:ext cx="2546880" cy="647351"/>
            </a:xfrm>
            <a:prstGeom prst="round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SecurityContextHolder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à coins arrondis 8">
              <a:extLst>
                <a:ext uri="{FF2B5EF4-FFF2-40B4-BE49-F238E27FC236}">
                  <a16:creationId xmlns:a16="http://schemas.microsoft.com/office/drawing/2014/main" id="{289469B1-DADA-9B70-3C09-4D49A9479141}"/>
                </a:ext>
              </a:extLst>
            </p:cNvPr>
            <p:cNvSpPr/>
            <p:nvPr/>
          </p:nvSpPr>
          <p:spPr>
            <a:xfrm>
              <a:off x="5504001" y="3606007"/>
              <a:ext cx="2538567" cy="590334"/>
            </a:xfrm>
            <a:prstGeom prst="round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Spring Security</a:t>
              </a:r>
            </a:p>
            <a:p>
              <a:pPr algn="ctr"/>
              <a:r>
                <a:rPr lang="fr-FR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Authorization</a:t>
              </a:r>
              <a:r>
                <a: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Process</a:t>
              </a:r>
            </a:p>
          </p:txBody>
        </p:sp>
        <p:sp>
          <p:nvSpPr>
            <p:cNvPr id="47" name="Rectangle à coins arrondis 8">
              <a:extLst>
                <a:ext uri="{FF2B5EF4-FFF2-40B4-BE49-F238E27FC236}">
                  <a16:creationId xmlns:a16="http://schemas.microsoft.com/office/drawing/2014/main" id="{F6734A5B-C977-1358-5E47-A1BBEF5C42B2}"/>
                </a:ext>
              </a:extLst>
            </p:cNvPr>
            <p:cNvSpPr/>
            <p:nvPr/>
          </p:nvSpPr>
          <p:spPr>
            <a:xfrm>
              <a:off x="5464691" y="2288521"/>
              <a:ext cx="2558651" cy="479232"/>
            </a:xfrm>
            <a:prstGeom prst="round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SecurityFilterChain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16570BCC-AC61-4FA1-3083-6AB1EF08D3CA}"/>
                </a:ext>
              </a:extLst>
            </p:cNvPr>
            <p:cNvSpPr/>
            <p:nvPr/>
          </p:nvSpPr>
          <p:spPr>
            <a:xfrm>
              <a:off x="5351080" y="2160544"/>
              <a:ext cx="2799637" cy="2178119"/>
            </a:xfrm>
            <a:prstGeom prst="roundRect">
              <a:avLst/>
            </a:prstGeom>
            <a:noFill/>
            <a:ln>
              <a:solidFill>
                <a:srgbClr val="4AA5B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BF0F1153-E6A9-170B-912E-6043E9B22DA8}"/>
              </a:ext>
            </a:extLst>
          </p:cNvPr>
          <p:cNvSpPr txBox="1"/>
          <p:nvPr/>
        </p:nvSpPr>
        <p:spPr>
          <a:xfrm>
            <a:off x="4409036" y="2232144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(3)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9D88604-8DEE-A0EE-5F39-33ED400B63EA}"/>
              </a:ext>
            </a:extLst>
          </p:cNvPr>
          <p:cNvSpPr txBox="1"/>
          <p:nvPr/>
        </p:nvSpPr>
        <p:spPr>
          <a:xfrm rot="18852002">
            <a:off x="1100888" y="3404807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marL="342900" indent="-342900" algn="ctr">
              <a:buAutoNum type="arabicParenBoth"/>
            </a:pP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 </a:t>
            </a:r>
          </a:p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(pseudo, </a:t>
            </a:r>
            <a:r>
              <a:rPr lang="fr-FR" sz="16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7E5732-7400-E333-C17D-A0E5DDFD86DE}"/>
              </a:ext>
            </a:extLst>
          </p:cNvPr>
          <p:cNvSpPr txBox="1"/>
          <p:nvPr/>
        </p:nvSpPr>
        <p:spPr>
          <a:xfrm>
            <a:off x="3471176" y="3063505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(2) Jeton JWT existe ?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 et JWT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9" name="Graphique 38" descr="Utilisateur contour">
            <a:extLst>
              <a:ext uri="{FF2B5EF4-FFF2-40B4-BE49-F238E27FC236}">
                <a16:creationId xmlns:a16="http://schemas.microsoft.com/office/drawing/2014/main" id="{2D1F9BF7-4B23-7118-6C0D-7DD485E957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36" y="3872829"/>
            <a:ext cx="914400" cy="914400"/>
          </a:xfrm>
          <a:prstGeom prst="rect">
            <a:avLst/>
          </a:prstGeom>
        </p:spPr>
      </p:pic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4840FB6-1395-C496-54D9-5A50492A01E2}"/>
              </a:ext>
            </a:extLst>
          </p:cNvPr>
          <p:cNvCxnSpPr>
            <a:cxnSpLocks/>
          </p:cNvCxnSpPr>
          <p:nvPr/>
        </p:nvCxnSpPr>
        <p:spPr>
          <a:xfrm flipH="1" flipV="1">
            <a:off x="615561" y="4609706"/>
            <a:ext cx="314555" cy="1281606"/>
          </a:xfrm>
          <a:prstGeom prst="straightConnector1">
            <a:avLst/>
          </a:prstGeom>
          <a:ln w="38100">
            <a:solidFill>
              <a:srgbClr val="95B25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2CD5097B-9557-21FC-5DD8-58432C2799F3}"/>
              </a:ext>
            </a:extLst>
          </p:cNvPr>
          <p:cNvCxnSpPr>
            <a:cxnSpLocks/>
          </p:cNvCxnSpPr>
          <p:nvPr/>
        </p:nvCxnSpPr>
        <p:spPr>
          <a:xfrm>
            <a:off x="930116" y="5895360"/>
            <a:ext cx="10725686" cy="20183"/>
          </a:xfrm>
          <a:prstGeom prst="straightConnector1">
            <a:avLst/>
          </a:prstGeom>
          <a:ln w="38100">
            <a:solidFill>
              <a:srgbClr val="95B25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78DEB861-ABC0-7F5F-312D-00E159D7527C}"/>
              </a:ext>
            </a:extLst>
          </p:cNvPr>
          <p:cNvCxnSpPr>
            <a:cxnSpLocks/>
          </p:cNvCxnSpPr>
          <p:nvPr/>
        </p:nvCxnSpPr>
        <p:spPr>
          <a:xfrm flipV="1">
            <a:off x="11644193" y="2882846"/>
            <a:ext cx="0" cy="3032697"/>
          </a:xfrm>
          <a:prstGeom prst="straightConnector1">
            <a:avLst/>
          </a:prstGeom>
          <a:ln w="38100">
            <a:solidFill>
              <a:srgbClr val="95B25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426590F7-13D5-B6AC-52B9-D6B10267F9D7}"/>
              </a:ext>
            </a:extLst>
          </p:cNvPr>
          <p:cNvSpPr txBox="1"/>
          <p:nvPr/>
        </p:nvSpPr>
        <p:spPr>
          <a:xfrm>
            <a:off x="2090563" y="5416117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(10) http 200 – Jeton JWT</a:t>
            </a:r>
          </a:p>
        </p:txBody>
      </p:sp>
      <p:sp>
        <p:nvSpPr>
          <p:cNvPr id="2" name="Rectangle à coins arrondis 8">
            <a:extLst>
              <a:ext uri="{FF2B5EF4-FFF2-40B4-BE49-F238E27FC236}">
                <a16:creationId xmlns:a16="http://schemas.microsoft.com/office/drawing/2014/main" id="{A3F24ADF-4397-C6E3-4CAE-DE86821747C1}"/>
              </a:ext>
            </a:extLst>
          </p:cNvPr>
          <p:cNvSpPr/>
          <p:nvPr/>
        </p:nvSpPr>
        <p:spPr>
          <a:xfrm>
            <a:off x="2301024" y="2399413"/>
            <a:ext cx="2318735" cy="607356"/>
          </a:xfrm>
          <a:prstGeom prst="round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JwtAuthenticationFilter</a:t>
            </a:r>
            <a:endParaRPr lang="fr-FR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73D6DFD6-A766-660C-5851-D5112006F531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619759" y="2563937"/>
            <a:ext cx="788848" cy="139154"/>
          </a:xfrm>
          <a:prstGeom prst="straightConnector1">
            <a:avLst/>
          </a:prstGeom>
          <a:ln w="3810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5ABA36D-8456-FC57-3770-5C45979259EB}"/>
              </a:ext>
            </a:extLst>
          </p:cNvPr>
          <p:cNvCxnSpPr>
            <a:cxnSpLocks/>
          </p:cNvCxnSpPr>
          <p:nvPr/>
        </p:nvCxnSpPr>
        <p:spPr>
          <a:xfrm flipV="1">
            <a:off x="894570" y="2827001"/>
            <a:ext cx="1352663" cy="1397979"/>
          </a:xfrm>
          <a:prstGeom prst="straightConnector1">
            <a:avLst/>
          </a:prstGeom>
          <a:ln w="3810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à coins arrondis 8">
            <a:extLst>
              <a:ext uri="{FF2B5EF4-FFF2-40B4-BE49-F238E27FC236}">
                <a16:creationId xmlns:a16="http://schemas.microsoft.com/office/drawing/2014/main" id="{C5316E7E-486F-0D68-FB59-2B17DFA61EC9}"/>
              </a:ext>
            </a:extLst>
          </p:cNvPr>
          <p:cNvSpPr/>
          <p:nvPr/>
        </p:nvSpPr>
        <p:spPr>
          <a:xfrm>
            <a:off x="9269196" y="2340640"/>
            <a:ext cx="2462474" cy="513259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AuthenticationController</a:t>
            </a:r>
            <a:endParaRPr lang="fr-FR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6D0937F2-E4D8-EAAA-5917-B16BCFEFA7B9}"/>
              </a:ext>
            </a:extLst>
          </p:cNvPr>
          <p:cNvCxnSpPr>
            <a:cxnSpLocks/>
          </p:cNvCxnSpPr>
          <p:nvPr/>
        </p:nvCxnSpPr>
        <p:spPr>
          <a:xfrm flipH="1">
            <a:off x="8207775" y="2593452"/>
            <a:ext cx="1050674" cy="0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8948C53-29C8-E92D-BC2F-54F293321CC5}"/>
              </a:ext>
            </a:extLst>
          </p:cNvPr>
          <p:cNvCxnSpPr>
            <a:cxnSpLocks/>
          </p:cNvCxnSpPr>
          <p:nvPr/>
        </p:nvCxnSpPr>
        <p:spPr>
          <a:xfrm>
            <a:off x="3238905" y="3546190"/>
            <a:ext cx="977209" cy="0"/>
          </a:xfrm>
          <a:prstGeom prst="straightConnector1">
            <a:avLst/>
          </a:prstGeom>
          <a:ln w="38100">
            <a:solidFill>
              <a:srgbClr val="4AA5B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D402EC4-B572-428E-8D1D-CA5D22ECEDCF}"/>
              </a:ext>
            </a:extLst>
          </p:cNvPr>
          <p:cNvCxnSpPr>
            <a:cxnSpLocks/>
          </p:cNvCxnSpPr>
          <p:nvPr/>
        </p:nvCxnSpPr>
        <p:spPr>
          <a:xfrm flipV="1">
            <a:off x="4216114" y="3012551"/>
            <a:ext cx="0" cy="547878"/>
          </a:xfrm>
          <a:prstGeom prst="straightConnector1">
            <a:avLst/>
          </a:prstGeom>
          <a:ln w="38100">
            <a:solidFill>
              <a:srgbClr val="4AA5B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233797D-E702-8DBC-E687-A0D6CD88EBBC}"/>
              </a:ext>
            </a:extLst>
          </p:cNvPr>
          <p:cNvCxnSpPr>
            <a:cxnSpLocks/>
          </p:cNvCxnSpPr>
          <p:nvPr/>
        </p:nvCxnSpPr>
        <p:spPr>
          <a:xfrm flipV="1">
            <a:off x="3226419" y="3003779"/>
            <a:ext cx="14841" cy="529199"/>
          </a:xfrm>
          <a:prstGeom prst="straightConnector1">
            <a:avLst/>
          </a:prstGeom>
          <a:ln w="38100">
            <a:solidFill>
              <a:srgbClr val="4AA5B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C81DEB6B-A041-6E68-6730-8FE07956EAB4}"/>
              </a:ext>
            </a:extLst>
          </p:cNvPr>
          <p:cNvSpPr txBox="1"/>
          <p:nvPr/>
        </p:nvSpPr>
        <p:spPr>
          <a:xfrm>
            <a:off x="8456763" y="2127893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(4)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EC6070C-4616-F388-567E-B2172D552F5A}"/>
              </a:ext>
            </a:extLst>
          </p:cNvPr>
          <p:cNvCxnSpPr>
            <a:cxnSpLocks/>
          </p:cNvCxnSpPr>
          <p:nvPr/>
        </p:nvCxnSpPr>
        <p:spPr>
          <a:xfrm>
            <a:off x="9551143" y="2882846"/>
            <a:ext cx="4806" cy="350480"/>
          </a:xfrm>
          <a:prstGeom prst="straightConnector1">
            <a:avLst/>
          </a:prstGeom>
          <a:ln w="3810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F204D063-4F93-61B2-B15C-8B5298EDE033}"/>
              </a:ext>
            </a:extLst>
          </p:cNvPr>
          <p:cNvSpPr txBox="1"/>
          <p:nvPr/>
        </p:nvSpPr>
        <p:spPr>
          <a:xfrm>
            <a:off x="8919641" y="2788774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(5)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74C376E-C552-F819-0444-16AD363336BF}"/>
              </a:ext>
            </a:extLst>
          </p:cNvPr>
          <p:cNvSpPr txBox="1"/>
          <p:nvPr/>
        </p:nvSpPr>
        <p:spPr>
          <a:xfrm>
            <a:off x="9551143" y="3735135"/>
            <a:ext cx="914400" cy="4146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UserDetails</a:t>
            </a:r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0814361B-D67A-2AED-CE0A-95D5E4D3E530}"/>
              </a:ext>
            </a:extLst>
          </p:cNvPr>
          <p:cNvSpPr/>
          <p:nvPr/>
        </p:nvSpPr>
        <p:spPr>
          <a:xfrm>
            <a:off x="9429331" y="3272144"/>
            <a:ext cx="1982450" cy="461320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AuthenticationService</a:t>
            </a:r>
            <a:endParaRPr lang="fr-FR" sz="14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292B8CE6-8A0D-F12C-2F45-70B4C7732FA7}"/>
              </a:ext>
            </a:extLst>
          </p:cNvPr>
          <p:cNvGrpSpPr/>
          <p:nvPr/>
        </p:nvGrpSpPr>
        <p:grpSpPr>
          <a:xfrm>
            <a:off x="9883757" y="4164959"/>
            <a:ext cx="1067959" cy="558649"/>
            <a:chOff x="9784519" y="3888819"/>
            <a:chExt cx="1067959" cy="558649"/>
          </a:xfrm>
        </p:grpSpPr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543AD740-6A4B-43B6-1D88-0B63B075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308" y="3888819"/>
              <a:ext cx="1036238" cy="471251"/>
            </a:xfrm>
            <a:prstGeom prst="rect">
              <a:avLst/>
            </a:prstGeom>
          </p:spPr>
        </p:pic>
        <p:sp>
          <p:nvSpPr>
            <p:cNvPr id="107" name="Titre 1">
              <a:extLst>
                <a:ext uri="{FF2B5EF4-FFF2-40B4-BE49-F238E27FC236}">
                  <a16:creationId xmlns:a16="http://schemas.microsoft.com/office/drawing/2014/main" id="{A0081C5C-2A4B-F59B-8535-0A9E401EA163}"/>
                </a:ext>
              </a:extLst>
            </p:cNvPr>
            <p:cNvSpPr txBox="1">
              <a:spLocks/>
            </p:cNvSpPr>
            <p:nvPr/>
          </p:nvSpPr>
          <p:spPr>
            <a:xfrm>
              <a:off x="9784519" y="3976218"/>
              <a:ext cx="1067959" cy="4712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</a:t>
              </a:r>
            </a:p>
          </p:txBody>
        </p:sp>
      </p:grp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DFB5A7BA-01F5-AC40-AB2D-CBC233DCA7B5}"/>
              </a:ext>
            </a:extLst>
          </p:cNvPr>
          <p:cNvCxnSpPr>
            <a:cxnSpLocks/>
          </p:cNvCxnSpPr>
          <p:nvPr/>
        </p:nvCxnSpPr>
        <p:spPr>
          <a:xfrm flipV="1">
            <a:off x="10606102" y="3771062"/>
            <a:ext cx="0" cy="391047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4CD43A36-BC17-4F6E-5A02-E97E9BFC719B}"/>
              </a:ext>
            </a:extLst>
          </p:cNvPr>
          <p:cNvCxnSpPr>
            <a:cxnSpLocks/>
          </p:cNvCxnSpPr>
          <p:nvPr/>
        </p:nvCxnSpPr>
        <p:spPr>
          <a:xfrm>
            <a:off x="8149744" y="3285672"/>
            <a:ext cx="1235305" cy="320335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740FFF01-62C2-B7EC-E5BE-280A2585461A}"/>
              </a:ext>
            </a:extLst>
          </p:cNvPr>
          <p:cNvSpPr txBox="1"/>
          <p:nvPr/>
        </p:nvSpPr>
        <p:spPr>
          <a:xfrm>
            <a:off x="8254013" y="3349127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(6)</a:t>
            </a:r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022EF856-362A-F050-00E1-D376D300583D}"/>
              </a:ext>
            </a:extLst>
          </p:cNvPr>
          <p:cNvCxnSpPr>
            <a:cxnSpLocks/>
          </p:cNvCxnSpPr>
          <p:nvPr/>
        </p:nvCxnSpPr>
        <p:spPr>
          <a:xfrm flipH="1" flipV="1">
            <a:off x="8147141" y="3532978"/>
            <a:ext cx="1638807" cy="938762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881019AA-2133-E9C0-B376-684B60BC2520}"/>
              </a:ext>
            </a:extLst>
          </p:cNvPr>
          <p:cNvCxnSpPr>
            <a:cxnSpLocks/>
          </p:cNvCxnSpPr>
          <p:nvPr/>
        </p:nvCxnSpPr>
        <p:spPr>
          <a:xfrm>
            <a:off x="1113091" y="4636209"/>
            <a:ext cx="780218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6C0CACFD-3D79-F980-8A4D-61175635BD06}"/>
              </a:ext>
            </a:extLst>
          </p:cNvPr>
          <p:cNvCxnSpPr>
            <a:cxnSpLocks/>
          </p:cNvCxnSpPr>
          <p:nvPr/>
        </p:nvCxnSpPr>
        <p:spPr>
          <a:xfrm flipV="1">
            <a:off x="8902418" y="3733464"/>
            <a:ext cx="526913" cy="859657"/>
          </a:xfrm>
          <a:prstGeom prst="straightConnector1">
            <a:avLst/>
          </a:prstGeom>
          <a:ln w="444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E21BCBF3-D30C-B2E1-9FF4-A74A90022262}"/>
              </a:ext>
            </a:extLst>
          </p:cNvPr>
          <p:cNvSpPr txBox="1"/>
          <p:nvPr/>
        </p:nvSpPr>
        <p:spPr>
          <a:xfrm>
            <a:off x="6798221" y="4187103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8B9364A2-E121-522B-57C6-B16072D23880}"/>
              </a:ext>
            </a:extLst>
          </p:cNvPr>
          <p:cNvSpPr txBox="1"/>
          <p:nvPr/>
        </p:nvSpPr>
        <p:spPr>
          <a:xfrm>
            <a:off x="1138757" y="4112736"/>
            <a:ext cx="1289567" cy="52347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 403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E4ECB865-6254-400B-273C-9E8C27605F09}"/>
              </a:ext>
            </a:extLst>
          </p:cNvPr>
          <p:cNvSpPr txBox="1"/>
          <p:nvPr/>
        </p:nvSpPr>
        <p:spPr>
          <a:xfrm>
            <a:off x="2205212" y="4192062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13057753-3248-B459-1EAB-4E75F1F39001}"/>
              </a:ext>
            </a:extLst>
          </p:cNvPr>
          <p:cNvSpPr txBox="1"/>
          <p:nvPr/>
        </p:nvSpPr>
        <p:spPr>
          <a:xfrm>
            <a:off x="10007391" y="3564487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(7)</a:t>
            </a:r>
          </a:p>
        </p:txBody>
      </p:sp>
      <p:sp>
        <p:nvSpPr>
          <p:cNvPr id="148" name="Rectangle : coins arrondis 147">
            <a:extLst>
              <a:ext uri="{FF2B5EF4-FFF2-40B4-BE49-F238E27FC236}">
                <a16:creationId xmlns:a16="http://schemas.microsoft.com/office/drawing/2014/main" id="{82F7278E-7326-9A00-5BC2-B699CE4F59E2}"/>
              </a:ext>
            </a:extLst>
          </p:cNvPr>
          <p:cNvSpPr/>
          <p:nvPr/>
        </p:nvSpPr>
        <p:spPr>
          <a:xfrm>
            <a:off x="10064094" y="4924511"/>
            <a:ext cx="1347687" cy="510306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JwtService</a:t>
            </a:r>
            <a:endParaRPr lang="fr-FR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34F43F0E-4A27-BAAC-1FF6-1CC04C747E50}"/>
              </a:ext>
            </a:extLst>
          </p:cNvPr>
          <p:cNvCxnSpPr>
            <a:cxnSpLocks/>
          </p:cNvCxnSpPr>
          <p:nvPr/>
        </p:nvCxnSpPr>
        <p:spPr>
          <a:xfrm flipV="1">
            <a:off x="10987282" y="3784549"/>
            <a:ext cx="14473" cy="1113397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id="{71EA8297-1227-35FE-B6B0-B179F52ECAAA}"/>
              </a:ext>
            </a:extLst>
          </p:cNvPr>
          <p:cNvSpPr txBox="1"/>
          <p:nvPr/>
        </p:nvSpPr>
        <p:spPr>
          <a:xfrm>
            <a:off x="10218669" y="5296339"/>
            <a:ext cx="914400" cy="4146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claims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EC2C8F02-B5F1-7239-F696-20B296B2D5B3}"/>
              </a:ext>
            </a:extLst>
          </p:cNvPr>
          <p:cNvSpPr txBox="1"/>
          <p:nvPr/>
        </p:nvSpPr>
        <p:spPr>
          <a:xfrm>
            <a:off x="10788034" y="4026334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(8)</a:t>
            </a:r>
          </a:p>
        </p:txBody>
      </p: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A720CCDC-93CC-B01C-EF68-8E8AD20151EB}"/>
              </a:ext>
            </a:extLst>
          </p:cNvPr>
          <p:cNvCxnSpPr>
            <a:cxnSpLocks/>
          </p:cNvCxnSpPr>
          <p:nvPr/>
        </p:nvCxnSpPr>
        <p:spPr>
          <a:xfrm>
            <a:off x="10957195" y="2860570"/>
            <a:ext cx="4806" cy="350480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270555A-F399-1E8A-3E82-667E1AC63687}"/>
              </a:ext>
            </a:extLst>
          </p:cNvPr>
          <p:cNvSpPr txBox="1"/>
          <p:nvPr/>
        </p:nvSpPr>
        <p:spPr>
          <a:xfrm>
            <a:off x="10366445" y="2818832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(9) Jeton JWT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0EA100A-E189-AD21-9E08-F1D7E8764102}"/>
              </a:ext>
            </a:extLst>
          </p:cNvPr>
          <p:cNvSpPr txBox="1"/>
          <p:nvPr/>
        </p:nvSpPr>
        <p:spPr>
          <a:xfrm>
            <a:off x="3794085" y="5127233"/>
            <a:ext cx="1315240" cy="73866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</a:t>
            </a:r>
            <a:r>
              <a:rPr lang="fr-FR" sz="1400" b="0" dirty="0">
                <a:solidFill>
                  <a:srgbClr val="A3151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fr-FR" sz="1400" b="0" dirty="0" err="1">
                <a:solidFill>
                  <a:srgbClr val="A3151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token</a:t>
            </a:r>
            <a:r>
              <a:rPr lang="fr-FR" sz="1400" b="0" dirty="0">
                <a:solidFill>
                  <a:srgbClr val="A3151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fr-FR" sz="14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 </a:t>
            </a:r>
            <a:r>
              <a:rPr lang="fr-FR" sz="1400" b="0" dirty="0">
                <a:solidFill>
                  <a:srgbClr val="0451A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"..."</a:t>
            </a:r>
            <a:endParaRPr lang="fr-FR" sz="1400" b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9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Spring Security + JWT</a:t>
            </a:r>
            <a:r>
              <a:rPr lang="fr-FR" sz="2400" dirty="0">
                <a:solidFill>
                  <a:srgbClr val="011F39"/>
                </a:solidFill>
              </a:rPr>
              <a:t> et un cycle d’accès aux ressources</a:t>
            </a:r>
          </a:p>
        </p:txBody>
      </p: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3790E076-6575-9044-B344-F0A138CB991C}"/>
              </a:ext>
            </a:extLst>
          </p:cNvPr>
          <p:cNvGrpSpPr/>
          <p:nvPr/>
        </p:nvGrpSpPr>
        <p:grpSpPr>
          <a:xfrm>
            <a:off x="8932558" y="2009577"/>
            <a:ext cx="2799637" cy="2178119"/>
            <a:chOff x="5351080" y="2160544"/>
            <a:chExt cx="2799637" cy="2178119"/>
          </a:xfrm>
        </p:grpSpPr>
        <p:sp>
          <p:nvSpPr>
            <p:cNvPr id="134" name="Rectangle à coins arrondis 8">
              <a:extLst>
                <a:ext uri="{FF2B5EF4-FFF2-40B4-BE49-F238E27FC236}">
                  <a16:creationId xmlns:a16="http://schemas.microsoft.com/office/drawing/2014/main" id="{D2E40BB3-D64E-5803-1524-FE8B02C9EE7D}"/>
                </a:ext>
              </a:extLst>
            </p:cNvPr>
            <p:cNvSpPr/>
            <p:nvPr/>
          </p:nvSpPr>
          <p:spPr>
            <a:xfrm>
              <a:off x="5476463" y="2859280"/>
              <a:ext cx="2546880" cy="647351"/>
            </a:xfrm>
            <a:prstGeom prst="round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SecurityContextHolder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à coins arrondis 8">
              <a:extLst>
                <a:ext uri="{FF2B5EF4-FFF2-40B4-BE49-F238E27FC236}">
                  <a16:creationId xmlns:a16="http://schemas.microsoft.com/office/drawing/2014/main" id="{289469B1-DADA-9B70-3C09-4D49A9479141}"/>
                </a:ext>
              </a:extLst>
            </p:cNvPr>
            <p:cNvSpPr/>
            <p:nvPr/>
          </p:nvSpPr>
          <p:spPr>
            <a:xfrm>
              <a:off x="5504001" y="3606007"/>
              <a:ext cx="2538567" cy="590334"/>
            </a:xfrm>
            <a:prstGeom prst="round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Spring Security</a:t>
              </a:r>
            </a:p>
            <a:p>
              <a:pPr algn="ctr"/>
              <a:r>
                <a:rPr lang="fr-FR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Authorization</a:t>
              </a:r>
              <a:r>
                <a: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Process</a:t>
              </a:r>
            </a:p>
          </p:txBody>
        </p:sp>
        <p:sp>
          <p:nvSpPr>
            <p:cNvPr id="47" name="Rectangle à coins arrondis 8">
              <a:extLst>
                <a:ext uri="{FF2B5EF4-FFF2-40B4-BE49-F238E27FC236}">
                  <a16:creationId xmlns:a16="http://schemas.microsoft.com/office/drawing/2014/main" id="{F6734A5B-C977-1358-5E47-A1BBEF5C42B2}"/>
                </a:ext>
              </a:extLst>
            </p:cNvPr>
            <p:cNvSpPr/>
            <p:nvPr/>
          </p:nvSpPr>
          <p:spPr>
            <a:xfrm>
              <a:off x="5464691" y="2288521"/>
              <a:ext cx="2558651" cy="479232"/>
            </a:xfrm>
            <a:prstGeom prst="round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FR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SecurityFilterChain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16570BCC-AC61-4FA1-3083-6AB1EF08D3CA}"/>
                </a:ext>
              </a:extLst>
            </p:cNvPr>
            <p:cNvSpPr/>
            <p:nvPr/>
          </p:nvSpPr>
          <p:spPr>
            <a:xfrm>
              <a:off x="5351080" y="2160544"/>
              <a:ext cx="2799637" cy="2178119"/>
            </a:xfrm>
            <a:prstGeom prst="roundRect">
              <a:avLst/>
            </a:prstGeom>
            <a:noFill/>
            <a:ln>
              <a:solidFill>
                <a:srgbClr val="4AA5B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49D88604-8DEE-A0EE-5F39-33ED400B63EA}"/>
              </a:ext>
            </a:extLst>
          </p:cNvPr>
          <p:cNvSpPr txBox="1"/>
          <p:nvPr/>
        </p:nvSpPr>
        <p:spPr>
          <a:xfrm rot="18852002">
            <a:off x="946388" y="3189625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marL="342900" indent="-342900" algn="ctr">
              <a:buAutoNum type="arabicParenBoth"/>
            </a:pP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Demande + JWT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 et JWT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9" name="Graphique 38" descr="Utilisateur contour">
            <a:extLst>
              <a:ext uri="{FF2B5EF4-FFF2-40B4-BE49-F238E27FC236}">
                <a16:creationId xmlns:a16="http://schemas.microsoft.com/office/drawing/2014/main" id="{2D1F9BF7-4B23-7118-6C0D-7DD485E957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36" y="3872829"/>
            <a:ext cx="914400" cy="914400"/>
          </a:xfrm>
          <a:prstGeom prst="rect">
            <a:avLst/>
          </a:prstGeom>
        </p:spPr>
      </p:pic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4840FB6-1395-C496-54D9-5A50492A01E2}"/>
              </a:ext>
            </a:extLst>
          </p:cNvPr>
          <p:cNvCxnSpPr>
            <a:cxnSpLocks/>
          </p:cNvCxnSpPr>
          <p:nvPr/>
        </p:nvCxnSpPr>
        <p:spPr>
          <a:xfrm flipH="1" flipV="1">
            <a:off x="615561" y="4609706"/>
            <a:ext cx="525935" cy="1607036"/>
          </a:xfrm>
          <a:prstGeom prst="straightConnector1">
            <a:avLst/>
          </a:prstGeom>
          <a:ln w="38100">
            <a:solidFill>
              <a:srgbClr val="95B25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2CD5097B-9557-21FC-5DD8-58432C2799F3}"/>
              </a:ext>
            </a:extLst>
          </p:cNvPr>
          <p:cNvCxnSpPr>
            <a:cxnSpLocks/>
          </p:cNvCxnSpPr>
          <p:nvPr/>
        </p:nvCxnSpPr>
        <p:spPr>
          <a:xfrm flipV="1">
            <a:off x="11077426" y="5097155"/>
            <a:ext cx="0" cy="1127850"/>
          </a:xfrm>
          <a:prstGeom prst="straightConnector1">
            <a:avLst/>
          </a:prstGeom>
          <a:ln w="38100">
            <a:solidFill>
              <a:srgbClr val="95B25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à coins arrondis 8">
            <a:extLst>
              <a:ext uri="{FF2B5EF4-FFF2-40B4-BE49-F238E27FC236}">
                <a16:creationId xmlns:a16="http://schemas.microsoft.com/office/drawing/2014/main" id="{A3F24ADF-4397-C6E3-4CAE-DE86821747C1}"/>
              </a:ext>
            </a:extLst>
          </p:cNvPr>
          <p:cNvSpPr/>
          <p:nvPr/>
        </p:nvSpPr>
        <p:spPr>
          <a:xfrm>
            <a:off x="2301024" y="2023576"/>
            <a:ext cx="4972544" cy="2029889"/>
          </a:xfrm>
          <a:prstGeom prst="roundRect">
            <a:avLst/>
          </a:prstGeom>
          <a:noFill/>
          <a:ln>
            <a:solidFill>
              <a:srgbClr val="4AA5B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JwtAuthenticationFilter</a:t>
            </a:r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5ABA36D-8456-FC57-3770-5C45979259EB}"/>
              </a:ext>
            </a:extLst>
          </p:cNvPr>
          <p:cNvCxnSpPr>
            <a:cxnSpLocks/>
          </p:cNvCxnSpPr>
          <p:nvPr/>
        </p:nvCxnSpPr>
        <p:spPr>
          <a:xfrm flipV="1">
            <a:off x="894570" y="2827001"/>
            <a:ext cx="1352663" cy="1397979"/>
          </a:xfrm>
          <a:prstGeom prst="straightConnector1">
            <a:avLst/>
          </a:prstGeom>
          <a:ln w="3810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ZoneTexte 144">
            <a:extLst>
              <a:ext uri="{FF2B5EF4-FFF2-40B4-BE49-F238E27FC236}">
                <a16:creationId xmlns:a16="http://schemas.microsoft.com/office/drawing/2014/main" id="{E4ECB865-6254-400B-273C-9E8C27605F09}"/>
              </a:ext>
            </a:extLst>
          </p:cNvPr>
          <p:cNvSpPr txBox="1"/>
          <p:nvPr/>
        </p:nvSpPr>
        <p:spPr>
          <a:xfrm>
            <a:off x="1507621" y="4152638"/>
            <a:ext cx="812433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CBB5CCC-E883-11EB-FE24-AF7643EA480F}"/>
              </a:ext>
            </a:extLst>
          </p:cNvPr>
          <p:cNvCxnSpPr>
            <a:cxnSpLocks/>
          </p:cNvCxnSpPr>
          <p:nvPr/>
        </p:nvCxnSpPr>
        <p:spPr>
          <a:xfrm flipV="1">
            <a:off x="894570" y="4045374"/>
            <a:ext cx="1565126" cy="31563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A026D0C-AC10-AE03-41FE-3C02D2E06895}"/>
              </a:ext>
            </a:extLst>
          </p:cNvPr>
          <p:cNvSpPr txBox="1"/>
          <p:nvPr/>
        </p:nvSpPr>
        <p:spPr>
          <a:xfrm rot="20906852">
            <a:off x="1125019" y="3681336"/>
            <a:ext cx="1289567" cy="52347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 403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983A9DB-8E74-BA98-A8E0-2B2399A90B47}"/>
              </a:ext>
            </a:extLst>
          </p:cNvPr>
          <p:cNvSpPr/>
          <p:nvPr/>
        </p:nvSpPr>
        <p:spPr>
          <a:xfrm>
            <a:off x="5335678" y="4217688"/>
            <a:ext cx="1168594" cy="510306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JwtService</a:t>
            </a:r>
            <a:endParaRPr lang="fr-FR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à coins arrondis 8">
            <a:extLst>
              <a:ext uri="{FF2B5EF4-FFF2-40B4-BE49-F238E27FC236}">
                <a16:creationId xmlns:a16="http://schemas.microsoft.com/office/drawing/2014/main" id="{3A66F12D-8C04-C68E-37CF-8B1791FBEDB8}"/>
              </a:ext>
            </a:extLst>
          </p:cNvPr>
          <p:cNvSpPr/>
          <p:nvPr/>
        </p:nvSpPr>
        <p:spPr>
          <a:xfrm>
            <a:off x="5228999" y="5229242"/>
            <a:ext cx="1431877" cy="510305"/>
          </a:xfrm>
          <a:prstGeom prst="round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extractClaims</a:t>
            </a:r>
            <a:endParaRPr lang="fr-FR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06C3789-CEDF-3010-D362-752C6B3796F1}"/>
              </a:ext>
            </a:extLst>
          </p:cNvPr>
          <p:cNvCxnSpPr>
            <a:cxnSpLocks/>
          </p:cNvCxnSpPr>
          <p:nvPr/>
        </p:nvCxnSpPr>
        <p:spPr>
          <a:xfrm flipV="1">
            <a:off x="5687972" y="4793695"/>
            <a:ext cx="0" cy="391047"/>
          </a:xfrm>
          <a:prstGeom prst="straightConnector1">
            <a:avLst/>
          </a:prstGeom>
          <a:ln w="38100">
            <a:solidFill>
              <a:srgbClr val="011F3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2C9FFDD-B239-C709-F298-2222315D1681}"/>
              </a:ext>
            </a:extLst>
          </p:cNvPr>
          <p:cNvCxnSpPr>
            <a:cxnSpLocks/>
          </p:cNvCxnSpPr>
          <p:nvPr/>
        </p:nvCxnSpPr>
        <p:spPr>
          <a:xfrm flipV="1">
            <a:off x="6093877" y="4795239"/>
            <a:ext cx="0" cy="391047"/>
          </a:xfrm>
          <a:prstGeom prst="straightConnector1">
            <a:avLst/>
          </a:prstGeom>
          <a:ln w="38100">
            <a:solidFill>
              <a:srgbClr val="011F3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F2A8D6E3-7180-7F87-DFBF-F965BCC5CB30}"/>
              </a:ext>
            </a:extLst>
          </p:cNvPr>
          <p:cNvSpPr txBox="1"/>
          <p:nvPr/>
        </p:nvSpPr>
        <p:spPr>
          <a:xfrm>
            <a:off x="5457332" y="4682538"/>
            <a:ext cx="914400" cy="4146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(4)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06673E6-A1D5-CD8E-B719-AEBF86C69C3A}"/>
              </a:ext>
            </a:extLst>
          </p:cNvPr>
          <p:cNvSpPr/>
          <p:nvPr/>
        </p:nvSpPr>
        <p:spPr>
          <a:xfrm>
            <a:off x="5153439" y="4103293"/>
            <a:ext cx="1630643" cy="1735427"/>
          </a:xfrm>
          <a:prstGeom prst="roundRect">
            <a:avLst/>
          </a:prstGeom>
          <a:noFill/>
          <a:ln>
            <a:solidFill>
              <a:srgbClr val="4AA5B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2C0134C-628C-D9AE-81C4-B1DC82310CA1}"/>
              </a:ext>
            </a:extLst>
          </p:cNvPr>
          <p:cNvSpPr txBox="1"/>
          <p:nvPr/>
        </p:nvSpPr>
        <p:spPr>
          <a:xfrm>
            <a:off x="3055186" y="2396772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(2)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BF8B10D-371B-ABC2-40D1-7DE6E3268F04}"/>
              </a:ext>
            </a:extLst>
          </p:cNvPr>
          <p:cNvSpPr txBox="1"/>
          <p:nvPr/>
        </p:nvSpPr>
        <p:spPr>
          <a:xfrm>
            <a:off x="3026022" y="2856720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(3)</a:t>
            </a:r>
          </a:p>
        </p:txBody>
      </p:sp>
      <p:sp>
        <p:nvSpPr>
          <p:cNvPr id="56" name="Rectangle à coins arrondis 8">
            <a:extLst>
              <a:ext uri="{FF2B5EF4-FFF2-40B4-BE49-F238E27FC236}">
                <a16:creationId xmlns:a16="http://schemas.microsoft.com/office/drawing/2014/main" id="{769BAE8B-800E-D386-105B-5516B753AB7A}"/>
              </a:ext>
            </a:extLst>
          </p:cNvPr>
          <p:cNvSpPr/>
          <p:nvPr/>
        </p:nvSpPr>
        <p:spPr>
          <a:xfrm>
            <a:off x="3676461" y="2549258"/>
            <a:ext cx="2255524" cy="313749"/>
          </a:xfrm>
          <a:prstGeom prst="round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Jeton JWT existe ?</a:t>
            </a:r>
          </a:p>
        </p:txBody>
      </p:sp>
      <p:sp>
        <p:nvSpPr>
          <p:cNvPr id="63" name="Rectangle à coins arrondis 8">
            <a:extLst>
              <a:ext uri="{FF2B5EF4-FFF2-40B4-BE49-F238E27FC236}">
                <a16:creationId xmlns:a16="http://schemas.microsoft.com/office/drawing/2014/main" id="{8AFFDFC8-D83A-14E6-6746-F9F84B7F63EE}"/>
              </a:ext>
            </a:extLst>
          </p:cNvPr>
          <p:cNvSpPr/>
          <p:nvPr/>
        </p:nvSpPr>
        <p:spPr>
          <a:xfrm>
            <a:off x="3676461" y="2993137"/>
            <a:ext cx="2255524" cy="313749"/>
          </a:xfrm>
          <a:prstGeom prst="round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Extraire JWT + pseudo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4555A28-BA98-0D9B-DB32-BC321DD14BB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4787296" y="4053465"/>
            <a:ext cx="383857" cy="191721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A37BCA32-0603-CB3B-BC48-58362680128E}"/>
              </a:ext>
            </a:extLst>
          </p:cNvPr>
          <p:cNvSpPr txBox="1"/>
          <p:nvPr/>
        </p:nvSpPr>
        <p:spPr>
          <a:xfrm>
            <a:off x="4266892" y="3925173"/>
            <a:ext cx="932781" cy="52347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07F920C1-DB7D-5E2A-A816-78A3A55B6D8F}"/>
              </a:ext>
            </a:extLst>
          </p:cNvPr>
          <p:cNvSpPr txBox="1"/>
          <p:nvPr/>
        </p:nvSpPr>
        <p:spPr>
          <a:xfrm>
            <a:off x="8038941" y="4828709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(5)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0C27C90D-BC1A-1DF0-81CC-BCB960998C4A}"/>
              </a:ext>
            </a:extLst>
          </p:cNvPr>
          <p:cNvSpPr txBox="1"/>
          <p:nvPr/>
        </p:nvSpPr>
        <p:spPr>
          <a:xfrm>
            <a:off x="7182262" y="4827460"/>
            <a:ext cx="914400" cy="4146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UserDetails</a:t>
            </a:r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EE3E1920-3C58-9383-E48A-791957A9E23D}"/>
              </a:ext>
            </a:extLst>
          </p:cNvPr>
          <p:cNvSpPr/>
          <p:nvPr/>
        </p:nvSpPr>
        <p:spPr>
          <a:xfrm>
            <a:off x="7085205" y="4361125"/>
            <a:ext cx="1919465" cy="498542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UserDetailsService</a:t>
            </a:r>
            <a:endParaRPr lang="fr-FR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FD9BE2C-56EB-B9C0-0184-27777E937DEC}"/>
              </a:ext>
            </a:extLst>
          </p:cNvPr>
          <p:cNvGrpSpPr/>
          <p:nvPr/>
        </p:nvGrpSpPr>
        <p:grpSpPr>
          <a:xfrm>
            <a:off x="7535660" y="5316202"/>
            <a:ext cx="1067959" cy="518140"/>
            <a:chOff x="7297514" y="5127462"/>
            <a:chExt cx="1067959" cy="518140"/>
          </a:xfrm>
        </p:grpSpPr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7D0109E9-090A-BC8C-5F87-314119EF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010" y="5127462"/>
              <a:ext cx="909422" cy="413579"/>
            </a:xfrm>
            <a:prstGeom prst="rect">
              <a:avLst/>
            </a:prstGeom>
          </p:spPr>
        </p:pic>
        <p:sp>
          <p:nvSpPr>
            <p:cNvPr id="79" name="Titre 1">
              <a:extLst>
                <a:ext uri="{FF2B5EF4-FFF2-40B4-BE49-F238E27FC236}">
                  <a16:creationId xmlns:a16="http://schemas.microsoft.com/office/drawing/2014/main" id="{7B4F4166-5D84-844C-3A95-E3BD67D37D63}"/>
                </a:ext>
              </a:extLst>
            </p:cNvPr>
            <p:cNvSpPr txBox="1">
              <a:spLocks/>
            </p:cNvSpPr>
            <p:nvPr/>
          </p:nvSpPr>
          <p:spPr>
            <a:xfrm>
              <a:off x="7297514" y="5174352"/>
              <a:ext cx="1067959" cy="4712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</a:t>
              </a:r>
            </a:p>
          </p:txBody>
        </p:sp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C896820A-F0F2-37B7-983F-8A375F985550}"/>
              </a:ext>
            </a:extLst>
          </p:cNvPr>
          <p:cNvCxnSpPr>
            <a:cxnSpLocks/>
          </p:cNvCxnSpPr>
          <p:nvPr/>
        </p:nvCxnSpPr>
        <p:spPr>
          <a:xfrm flipV="1">
            <a:off x="8208760" y="4924572"/>
            <a:ext cx="0" cy="391047"/>
          </a:xfrm>
          <a:prstGeom prst="straightConnector1">
            <a:avLst/>
          </a:prstGeom>
          <a:ln w="38100">
            <a:solidFill>
              <a:srgbClr val="011F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4BE70AE5-FA9A-CC9C-25DF-CECDA2E2657B}"/>
              </a:ext>
            </a:extLst>
          </p:cNvPr>
          <p:cNvSpPr/>
          <p:nvPr/>
        </p:nvSpPr>
        <p:spPr>
          <a:xfrm>
            <a:off x="7014722" y="4265651"/>
            <a:ext cx="2093149" cy="1568691"/>
          </a:xfrm>
          <a:prstGeom prst="roundRect">
            <a:avLst/>
          </a:prstGeom>
          <a:noFill/>
          <a:ln>
            <a:solidFill>
              <a:srgbClr val="4AA5B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2E23807E-10C5-2F08-0015-30D3E9B86EF3}"/>
              </a:ext>
            </a:extLst>
          </p:cNvPr>
          <p:cNvCxnSpPr>
            <a:cxnSpLocks/>
          </p:cNvCxnSpPr>
          <p:nvPr/>
        </p:nvCxnSpPr>
        <p:spPr>
          <a:xfrm flipH="1" flipV="1">
            <a:off x="7273102" y="3838176"/>
            <a:ext cx="11648" cy="407010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94E1DF8B-198B-0A76-6167-FCD0838B95C8}"/>
              </a:ext>
            </a:extLst>
          </p:cNvPr>
          <p:cNvSpPr txBox="1"/>
          <p:nvPr/>
        </p:nvSpPr>
        <p:spPr>
          <a:xfrm>
            <a:off x="10521655" y="4058378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(8)</a:t>
            </a:r>
          </a:p>
        </p:txBody>
      </p:sp>
      <p:sp>
        <p:nvSpPr>
          <p:cNvPr id="110" name="Rectangle à coins arrondis 8">
            <a:extLst>
              <a:ext uri="{FF2B5EF4-FFF2-40B4-BE49-F238E27FC236}">
                <a16:creationId xmlns:a16="http://schemas.microsoft.com/office/drawing/2014/main" id="{593A099F-00AC-6133-3099-A5AEDAA6A41D}"/>
              </a:ext>
            </a:extLst>
          </p:cNvPr>
          <p:cNvSpPr/>
          <p:nvPr/>
        </p:nvSpPr>
        <p:spPr>
          <a:xfrm>
            <a:off x="3432234" y="3486888"/>
            <a:ext cx="3750028" cy="313749"/>
          </a:xfrm>
          <a:prstGeom prst="round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UseramePasswordAuthenticationToken</a:t>
            </a:r>
            <a:endParaRPr lang="fr-FR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264754E-04B2-AFCB-A74E-495F2E0C8FCD}"/>
              </a:ext>
            </a:extLst>
          </p:cNvPr>
          <p:cNvSpPr txBox="1"/>
          <p:nvPr/>
        </p:nvSpPr>
        <p:spPr>
          <a:xfrm>
            <a:off x="7354949" y="2985784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(6)</a:t>
            </a:r>
          </a:p>
        </p:txBody>
      </p:sp>
      <p:sp>
        <p:nvSpPr>
          <p:cNvPr id="119" name="Rectangle à coins arrondis 8">
            <a:extLst>
              <a:ext uri="{FF2B5EF4-FFF2-40B4-BE49-F238E27FC236}">
                <a16:creationId xmlns:a16="http://schemas.microsoft.com/office/drawing/2014/main" id="{DCDEE8B2-6A2A-BAE9-0D71-BBD129462255}"/>
              </a:ext>
            </a:extLst>
          </p:cNvPr>
          <p:cNvSpPr/>
          <p:nvPr/>
        </p:nvSpPr>
        <p:spPr>
          <a:xfrm>
            <a:off x="10301909" y="4575241"/>
            <a:ext cx="1353892" cy="496949"/>
          </a:xfrm>
          <a:prstGeom prst="roundRect">
            <a:avLst/>
          </a:prstGeom>
          <a:noFill/>
          <a:ln w="19050">
            <a:solidFill>
              <a:srgbClr val="016B9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1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Controllers</a:t>
            </a:r>
            <a:endParaRPr lang="fr-FR" sz="16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23622D6F-21C2-92F0-2E60-0CDB415E0C7C}"/>
              </a:ext>
            </a:extLst>
          </p:cNvPr>
          <p:cNvCxnSpPr>
            <a:cxnSpLocks/>
          </p:cNvCxnSpPr>
          <p:nvPr/>
        </p:nvCxnSpPr>
        <p:spPr>
          <a:xfrm flipH="1">
            <a:off x="10806874" y="4103293"/>
            <a:ext cx="1" cy="387545"/>
          </a:xfrm>
          <a:prstGeom prst="straightConnector1">
            <a:avLst/>
          </a:prstGeom>
          <a:ln w="3810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C3C2B4F2-AB37-ADF7-56CC-5C8F7F4D9BA5}"/>
              </a:ext>
            </a:extLst>
          </p:cNvPr>
          <p:cNvCxnSpPr>
            <a:cxnSpLocks/>
          </p:cNvCxnSpPr>
          <p:nvPr/>
        </p:nvCxnSpPr>
        <p:spPr>
          <a:xfrm>
            <a:off x="1000076" y="4870342"/>
            <a:ext cx="1491199" cy="117627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EE059661-3408-FEA1-D352-75FD96922EDB}"/>
              </a:ext>
            </a:extLst>
          </p:cNvPr>
          <p:cNvCxnSpPr>
            <a:cxnSpLocks/>
          </p:cNvCxnSpPr>
          <p:nvPr/>
        </p:nvCxnSpPr>
        <p:spPr>
          <a:xfrm flipH="1" flipV="1">
            <a:off x="2536581" y="6081885"/>
            <a:ext cx="7332837" cy="416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>
            <a:extLst>
              <a:ext uri="{FF2B5EF4-FFF2-40B4-BE49-F238E27FC236}">
                <a16:creationId xmlns:a16="http://schemas.microsoft.com/office/drawing/2014/main" id="{0A6DAA1C-52A7-A61C-4924-E6A94A51F718}"/>
              </a:ext>
            </a:extLst>
          </p:cNvPr>
          <p:cNvCxnSpPr>
            <a:cxnSpLocks/>
          </p:cNvCxnSpPr>
          <p:nvPr/>
        </p:nvCxnSpPr>
        <p:spPr>
          <a:xfrm>
            <a:off x="9880600" y="4116608"/>
            <a:ext cx="0" cy="196527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F9241FDA-B5E4-F25C-E5A7-F985F02A59D3}"/>
              </a:ext>
            </a:extLst>
          </p:cNvPr>
          <p:cNvCxnSpPr>
            <a:cxnSpLocks/>
          </p:cNvCxnSpPr>
          <p:nvPr/>
        </p:nvCxnSpPr>
        <p:spPr>
          <a:xfrm flipH="1" flipV="1">
            <a:off x="7304809" y="3660919"/>
            <a:ext cx="1768814" cy="72356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ZoneTexte 154">
            <a:extLst>
              <a:ext uri="{FF2B5EF4-FFF2-40B4-BE49-F238E27FC236}">
                <a16:creationId xmlns:a16="http://schemas.microsoft.com/office/drawing/2014/main" id="{AF3D70C3-96CB-D111-2E2D-948AA1312480}"/>
              </a:ext>
            </a:extLst>
          </p:cNvPr>
          <p:cNvSpPr txBox="1"/>
          <p:nvPr/>
        </p:nvSpPr>
        <p:spPr>
          <a:xfrm>
            <a:off x="7764715" y="3284866"/>
            <a:ext cx="914400" cy="42260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(7)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80BEF067-92EA-9928-FA94-B7B3E7AE8880}"/>
              </a:ext>
            </a:extLst>
          </p:cNvPr>
          <p:cNvCxnSpPr>
            <a:cxnSpLocks/>
            <a:stCxn id="134" idx="1"/>
          </p:cNvCxnSpPr>
          <p:nvPr/>
        </p:nvCxnSpPr>
        <p:spPr>
          <a:xfrm flipH="1">
            <a:off x="7273568" y="3031989"/>
            <a:ext cx="1784373" cy="554805"/>
          </a:xfrm>
          <a:prstGeom prst="straightConnector1">
            <a:avLst/>
          </a:prstGeom>
          <a:ln w="38100">
            <a:solidFill>
              <a:srgbClr val="95B25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21988CDC-F3AC-38F6-5A7F-0C3C35612778}"/>
              </a:ext>
            </a:extLst>
          </p:cNvPr>
          <p:cNvCxnSpPr>
            <a:cxnSpLocks/>
          </p:cNvCxnSpPr>
          <p:nvPr/>
        </p:nvCxnSpPr>
        <p:spPr>
          <a:xfrm>
            <a:off x="1156766" y="6208480"/>
            <a:ext cx="9920660" cy="16525"/>
          </a:xfrm>
          <a:prstGeom prst="straightConnector1">
            <a:avLst/>
          </a:prstGeom>
          <a:ln w="38100">
            <a:solidFill>
              <a:srgbClr val="95B25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ZoneTexte 168">
            <a:extLst>
              <a:ext uri="{FF2B5EF4-FFF2-40B4-BE49-F238E27FC236}">
                <a16:creationId xmlns:a16="http://schemas.microsoft.com/office/drawing/2014/main" id="{F4040EA5-3ECD-408D-3021-858334EABDAC}"/>
              </a:ext>
            </a:extLst>
          </p:cNvPr>
          <p:cNvSpPr txBox="1"/>
          <p:nvPr/>
        </p:nvSpPr>
        <p:spPr>
          <a:xfrm>
            <a:off x="1156766" y="4745739"/>
            <a:ext cx="1289567" cy="52347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 401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BFF194A-6A37-DA04-E3A3-BC5455B00703}"/>
              </a:ext>
            </a:extLst>
          </p:cNvPr>
          <p:cNvSpPr txBox="1"/>
          <p:nvPr/>
        </p:nvSpPr>
        <p:spPr>
          <a:xfrm>
            <a:off x="2453941" y="6024035"/>
            <a:ext cx="1289567" cy="52347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 200 – Données JSON</a:t>
            </a: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65AF36F8-9119-9192-A9DB-C71BB45CA2EE}"/>
              </a:ext>
            </a:extLst>
          </p:cNvPr>
          <p:cNvSpPr txBox="1"/>
          <p:nvPr/>
        </p:nvSpPr>
        <p:spPr>
          <a:xfrm>
            <a:off x="7155715" y="3693275"/>
            <a:ext cx="932781" cy="52347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</a:t>
            </a:r>
          </a:p>
        </p:txBody>
      </p:sp>
    </p:spTree>
    <p:extLst>
      <p:ext uri="{BB962C8B-B14F-4D97-AF65-F5344CB8AC3E}">
        <p14:creationId xmlns:p14="http://schemas.microsoft.com/office/powerpoint/2010/main" val="32454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Spring Security et JWT</a:t>
            </a:r>
          </a:p>
        </p:txBody>
      </p:sp>
    </p:spTree>
    <p:extLst>
      <p:ext uri="{BB962C8B-B14F-4D97-AF65-F5344CB8AC3E}">
        <p14:creationId xmlns:p14="http://schemas.microsoft.com/office/powerpoint/2010/main" val="7025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Cave à vins – </a:t>
            </a:r>
            <a:r>
              <a:rPr lang="fr-FR" sz="4400" b="0">
                <a:latin typeface="Segoe UI Light" panose="020B0502040204020203" pitchFamily="34" charset="0"/>
                <a:cs typeface="Segoe UI Light" panose="020B0502040204020203" pitchFamily="34" charset="0"/>
              </a:rPr>
              <a:t>Partie 13</a:t>
            </a:r>
            <a:endParaRPr lang="fr-FR" sz="44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505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Ajout du </a:t>
            </a:r>
            <a:r>
              <a:rPr lang="fr-FR" sz="2400" dirty="0">
                <a:solidFill>
                  <a:srgbClr val="95B258"/>
                </a:solidFill>
              </a:rPr>
              <a:t>starter Spring Security </a:t>
            </a:r>
            <a:r>
              <a:rPr lang="fr-FR" sz="1200" dirty="0">
                <a:solidFill>
                  <a:srgbClr val="011F39"/>
                </a:solidFill>
              </a:rPr>
              <a:t>'</a:t>
            </a:r>
            <a:r>
              <a:rPr lang="fr-FR" sz="1200" dirty="0" err="1">
                <a:solidFill>
                  <a:srgbClr val="011F39"/>
                </a:solidFill>
              </a:rPr>
              <a:t>org.springframework.boot:spring-boot-starter-security</a:t>
            </a:r>
            <a:r>
              <a:rPr lang="fr-FR" sz="1200" dirty="0">
                <a:solidFill>
                  <a:srgbClr val="011F39"/>
                </a:solidFill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Création d’une classe de configuration avec </a:t>
            </a:r>
            <a:r>
              <a:rPr lang="fr-FR" sz="2400" dirty="0">
                <a:solidFill>
                  <a:srgbClr val="95B258"/>
                </a:solidFill>
              </a:rPr>
              <a:t>@Configuration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Gestion de l’</a:t>
            </a:r>
            <a:r>
              <a:rPr lang="fr-FR" dirty="0">
                <a:solidFill>
                  <a:srgbClr val="95B258"/>
                </a:solidFill>
              </a:rPr>
              <a:t>authentification</a:t>
            </a:r>
            <a:r>
              <a:rPr lang="fr-FR" dirty="0">
                <a:solidFill>
                  <a:srgbClr val="011F39"/>
                </a:solidFill>
              </a:rPr>
              <a:t> et de l’</a:t>
            </a:r>
            <a:r>
              <a:rPr lang="fr-FR" dirty="0">
                <a:solidFill>
                  <a:srgbClr val="95B258"/>
                </a:solidFill>
              </a:rPr>
              <a:t>habilitation</a:t>
            </a:r>
            <a:r>
              <a:rPr lang="fr-FR" dirty="0">
                <a:solidFill>
                  <a:srgbClr val="011F39"/>
                </a:solidFill>
              </a:rPr>
              <a:t> :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Pour activer </a:t>
            </a:r>
            <a:r>
              <a:rPr lang="fr-FR" dirty="0" err="1">
                <a:solidFill>
                  <a:srgbClr val="95B258"/>
                </a:solidFill>
              </a:rPr>
              <a:t>SecurityFilterChain</a:t>
            </a:r>
            <a:r>
              <a:rPr lang="fr-FR" dirty="0">
                <a:solidFill>
                  <a:srgbClr val="011F39"/>
                </a:solidFill>
              </a:rPr>
              <a:t> utilisation </a:t>
            </a:r>
            <a:r>
              <a:rPr lang="fr-FR" dirty="0">
                <a:solidFill>
                  <a:srgbClr val="95B258"/>
                </a:solidFill>
              </a:rPr>
              <a:t>@EnableWebSecurity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Mise en place de filtres :</a:t>
            </a:r>
          </a:p>
          <a:p>
            <a:pPr marL="1714500" lvl="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Accès à tous : </a:t>
            </a:r>
            <a:r>
              <a:rPr lang="fr-FR" dirty="0" err="1">
                <a:solidFill>
                  <a:srgbClr val="95B258"/>
                </a:solidFill>
              </a:rPr>
              <a:t>permitAll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 marL="1714500" lvl="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Interdit à tous : </a:t>
            </a:r>
            <a:r>
              <a:rPr lang="fr-FR" dirty="0" err="1">
                <a:solidFill>
                  <a:srgbClr val="95B258"/>
                </a:solidFill>
              </a:rPr>
              <a:t>denyAll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 marL="1714500" lvl="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Accès si authentifié : </a:t>
            </a:r>
            <a:r>
              <a:rPr lang="fr-FR" dirty="0" err="1">
                <a:solidFill>
                  <a:srgbClr val="95B258"/>
                </a:solidFill>
              </a:rPr>
              <a:t>authenticated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Désactivation du CSRF quand manipulation de POST, PUT, PATCH et DELETE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</a:rPr>
              <a:t>csrf.</a:t>
            </a:r>
            <a:r>
              <a:rPr lang="fr-FR" dirty="0" err="1">
                <a:solidFill>
                  <a:srgbClr val="95B258"/>
                </a:solidFill>
              </a:rPr>
              <a:t>disable</a:t>
            </a:r>
            <a:r>
              <a:rPr lang="fr-FR" dirty="0">
                <a:solidFill>
                  <a:srgbClr val="011F39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Authentification </a:t>
            </a:r>
            <a:r>
              <a:rPr lang="fr-FR" sz="2400" dirty="0" err="1">
                <a:solidFill>
                  <a:srgbClr val="95B258"/>
                </a:solidFill>
              </a:rPr>
              <a:t>Stateless</a:t>
            </a:r>
            <a:endParaRPr lang="fr-FR" sz="2400" dirty="0">
              <a:solidFill>
                <a:srgbClr val="95B258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API n’a pas besoin de maintenir une session côté serveur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Utilisation d’un jeton </a:t>
            </a:r>
            <a:r>
              <a:rPr lang="fr-FR" dirty="0">
                <a:solidFill>
                  <a:srgbClr val="95B258"/>
                </a:solidFill>
              </a:rPr>
              <a:t>JWT </a:t>
            </a:r>
            <a:r>
              <a:rPr lang="fr-FR" dirty="0">
                <a:solidFill>
                  <a:srgbClr val="011F39"/>
                </a:solidFill>
              </a:rPr>
              <a:t>(objet JSON qui contient des paires clef-valeur)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 JWT se compose de trois parties : </a:t>
            </a:r>
            <a:r>
              <a:rPr lang="fr-FR" dirty="0" err="1">
                <a:solidFill>
                  <a:srgbClr val="95B258"/>
                </a:solidFill>
              </a:rPr>
              <a:t>Hearder</a:t>
            </a:r>
            <a:r>
              <a:rPr lang="fr-FR" dirty="0">
                <a:solidFill>
                  <a:srgbClr val="011F39"/>
                </a:solidFill>
              </a:rPr>
              <a:t> - </a:t>
            </a:r>
            <a:r>
              <a:rPr lang="fr-FR" dirty="0" err="1">
                <a:solidFill>
                  <a:srgbClr val="95B258"/>
                </a:solidFill>
              </a:rPr>
              <a:t>Payload</a:t>
            </a:r>
            <a:r>
              <a:rPr lang="fr-FR" dirty="0">
                <a:solidFill>
                  <a:srgbClr val="011F39"/>
                </a:solidFill>
              </a:rPr>
              <a:t> - </a:t>
            </a:r>
            <a:r>
              <a:rPr lang="fr-FR" dirty="0">
                <a:solidFill>
                  <a:srgbClr val="95B258"/>
                </a:solidFill>
              </a:rPr>
              <a:t>Signature</a:t>
            </a:r>
            <a:endParaRPr lang="fr-FR" dirty="0">
              <a:solidFill>
                <a:srgbClr val="011F39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Rappels sur la sécurité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Spring Security pour une application web service REST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Présentation de JWT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1E96-F052-0EBD-25A3-423F9F55A147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DBBEACEF-BB45-20BA-21DF-E0F46FDD0039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250F5-A63D-15A2-E1E8-F9CF007855A9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Intégration de JWT avec </a:t>
            </a:r>
            <a:r>
              <a:rPr lang="fr-FR" sz="1800">
                <a:solidFill>
                  <a:srgbClr val="FFFFFF"/>
                </a:solidFill>
              </a:rPr>
              <a:t>Spring Security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38E04570-5352-529F-661E-2EAA8C373329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0802" y="263425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Introduction à JWT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Introduction à la sécurité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25174" y="263425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2" y="1873356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Spring Security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6A818E-C971-67BE-5B56-5EBCD13BBB1F}"/>
              </a:ext>
            </a:extLst>
          </p:cNvPr>
          <p:cNvGrpSpPr/>
          <p:nvPr/>
        </p:nvGrpSpPr>
        <p:grpSpPr>
          <a:xfrm>
            <a:off x="3816713" y="1112462"/>
            <a:ext cx="352619" cy="341632"/>
            <a:chOff x="3816714" y="1112462"/>
            <a:chExt cx="542922" cy="526006"/>
          </a:xfrm>
        </p:grpSpPr>
        <p:sp>
          <p:nvSpPr>
            <p:cNvPr id="25" name="Organigramme : Entrée manuelle 27">
              <a:extLst>
                <a:ext uri="{FF2B5EF4-FFF2-40B4-BE49-F238E27FC236}">
                  <a16:creationId xmlns:a16="http://schemas.microsoft.com/office/drawing/2014/main" id="{005DE19E-6A23-9FD6-C951-29F3466AA868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1DDC40F6-9F17-346B-E4BA-9B046DFCB448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7A084D-2F45-9231-5371-4B3C1CE1E729}"/>
              </a:ext>
            </a:extLst>
          </p:cNvPr>
          <p:cNvGrpSpPr/>
          <p:nvPr/>
        </p:nvGrpSpPr>
        <p:grpSpPr>
          <a:xfrm rot="5400000">
            <a:off x="3822206" y="1867864"/>
            <a:ext cx="341634" cy="352619"/>
            <a:chOff x="8271587" y="2588788"/>
            <a:chExt cx="3566226" cy="1105399"/>
          </a:xfrm>
        </p:grpSpPr>
        <p:sp>
          <p:nvSpPr>
            <p:cNvPr id="29" name="Organigramme : Entrée manuelle 27">
              <a:extLst>
                <a:ext uri="{FF2B5EF4-FFF2-40B4-BE49-F238E27FC236}">
                  <a16:creationId xmlns:a16="http://schemas.microsoft.com/office/drawing/2014/main" id="{E30889D4-C6AA-9C5C-CBBB-9B91CE4BEC7A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085E5184-9D01-25CC-2B0E-542195C22BAC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A5F0CE66-0ACD-A310-B877-6078E3EA8789}"/>
              </a:ext>
            </a:extLst>
          </p:cNvPr>
          <p:cNvSpPr txBox="1">
            <a:spLocks/>
          </p:cNvSpPr>
          <p:nvPr/>
        </p:nvSpPr>
        <p:spPr>
          <a:xfrm>
            <a:off x="4350802" y="3395141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Spring Security et JWT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5837119-A5BA-336D-A50D-BC209452E29E}"/>
              </a:ext>
            </a:extLst>
          </p:cNvPr>
          <p:cNvGrpSpPr/>
          <p:nvPr/>
        </p:nvGrpSpPr>
        <p:grpSpPr>
          <a:xfrm rot="5400000">
            <a:off x="3830667" y="3389649"/>
            <a:ext cx="341632" cy="352617"/>
            <a:chOff x="8271587" y="5311425"/>
            <a:chExt cx="3566226" cy="1102714"/>
          </a:xfrm>
        </p:grpSpPr>
        <p:sp>
          <p:nvSpPr>
            <p:cNvPr id="13" name="Organigramme : Entrée manuelle 27">
              <a:extLst>
                <a:ext uri="{FF2B5EF4-FFF2-40B4-BE49-F238E27FC236}">
                  <a16:creationId xmlns:a16="http://schemas.microsoft.com/office/drawing/2014/main" id="{D189FDA8-8D4C-B055-3C10-CEBDE911E501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rganigramme : Entrée manuelle 27">
              <a:extLst>
                <a:ext uri="{FF2B5EF4-FFF2-40B4-BE49-F238E27FC236}">
                  <a16:creationId xmlns:a16="http://schemas.microsoft.com/office/drawing/2014/main" id="{93EADAE5-00A0-4215-99E7-036A8D79BAF0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la sécurité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5968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Voici certains principes de la sécurité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Authentification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Habilitation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Intégrité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Confidentialité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Audit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Non répudiation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Protection contre l’analyse du trafic, …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la sécurité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à coins arrondis 12">
            <a:extLst>
              <a:ext uri="{FF2B5EF4-FFF2-40B4-BE49-F238E27FC236}">
                <a16:creationId xmlns:a16="http://schemas.microsoft.com/office/drawing/2014/main" id="{D75AD77D-BD35-C8E0-5012-EA38EBB6EF0A}"/>
              </a:ext>
            </a:extLst>
          </p:cNvPr>
          <p:cNvSpPr/>
          <p:nvPr/>
        </p:nvSpPr>
        <p:spPr>
          <a:xfrm>
            <a:off x="6954090" y="1541080"/>
            <a:ext cx="3037635" cy="3172353"/>
          </a:xfrm>
          <a:prstGeom prst="roundRect">
            <a:avLst/>
          </a:prstGeom>
          <a:noFill/>
          <a:ln>
            <a:solidFill>
              <a:srgbClr val="011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Serveur d’application</a:t>
            </a:r>
          </a:p>
        </p:txBody>
      </p:sp>
      <p:sp>
        <p:nvSpPr>
          <p:cNvPr id="7" name="Nuage 6">
            <a:extLst>
              <a:ext uri="{FF2B5EF4-FFF2-40B4-BE49-F238E27FC236}">
                <a16:creationId xmlns:a16="http://schemas.microsoft.com/office/drawing/2014/main" id="{B2189DD1-6C93-317A-430B-BC0B05328368}"/>
              </a:ext>
            </a:extLst>
          </p:cNvPr>
          <p:cNvSpPr/>
          <p:nvPr/>
        </p:nvSpPr>
        <p:spPr>
          <a:xfrm>
            <a:off x="4393341" y="2181183"/>
            <a:ext cx="2355861" cy="1711161"/>
          </a:xfrm>
          <a:prstGeom prst="cloud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BB8DE0E6-0CCD-3A98-3F22-492012CE0387}"/>
              </a:ext>
            </a:extLst>
          </p:cNvPr>
          <p:cNvSpPr txBox="1">
            <a:spLocks/>
          </p:cNvSpPr>
          <p:nvPr/>
        </p:nvSpPr>
        <p:spPr>
          <a:xfrm>
            <a:off x="3506875" y="1329151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Web service REST</a:t>
            </a:r>
            <a:endParaRPr lang="fr-FR" sz="24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la sécurité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à coins arrondis 8">
            <a:extLst>
              <a:ext uri="{FF2B5EF4-FFF2-40B4-BE49-F238E27FC236}">
                <a16:creationId xmlns:a16="http://schemas.microsoft.com/office/drawing/2014/main" id="{B4E10227-0927-085D-0D1B-5BBD7B32B7D5}"/>
              </a:ext>
            </a:extLst>
          </p:cNvPr>
          <p:cNvSpPr/>
          <p:nvPr/>
        </p:nvSpPr>
        <p:spPr>
          <a:xfrm>
            <a:off x="7142284" y="1958156"/>
            <a:ext cx="1289937" cy="2189308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sp>
        <p:nvSpPr>
          <p:cNvPr id="3" name="Rectangle à coins arrondis 11">
            <a:extLst>
              <a:ext uri="{FF2B5EF4-FFF2-40B4-BE49-F238E27FC236}">
                <a16:creationId xmlns:a16="http://schemas.microsoft.com/office/drawing/2014/main" id="{21CFF2CA-2910-0BCA-633E-967BE0B8F158}"/>
              </a:ext>
            </a:extLst>
          </p:cNvPr>
          <p:cNvSpPr/>
          <p:nvPr/>
        </p:nvSpPr>
        <p:spPr>
          <a:xfrm>
            <a:off x="8470030" y="1958156"/>
            <a:ext cx="1289937" cy="2200032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0F97F9F-C9C7-8A73-C4D8-B01E63A71C7C}"/>
              </a:ext>
            </a:extLst>
          </p:cNvPr>
          <p:cNvCxnSpPr>
            <a:cxnSpLocks/>
          </p:cNvCxnSpPr>
          <p:nvPr/>
        </p:nvCxnSpPr>
        <p:spPr>
          <a:xfrm>
            <a:off x="3952005" y="2896793"/>
            <a:ext cx="3190279" cy="11044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8232CF27-343D-DA7B-0319-67B25DAA83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88" y="2674562"/>
            <a:ext cx="1016232" cy="622442"/>
          </a:xfrm>
          <a:prstGeom prst="rect">
            <a:avLst/>
          </a:prstGeom>
        </p:spPr>
      </p:pic>
      <p:pic>
        <p:nvPicPr>
          <p:cNvPr id="14" name="Graphique 13" descr="Utilisateur contour">
            <a:extLst>
              <a:ext uri="{FF2B5EF4-FFF2-40B4-BE49-F238E27FC236}">
                <a16:creationId xmlns:a16="http://schemas.microsoft.com/office/drawing/2014/main" id="{1506EF7C-EB00-D1BE-5371-08D12709832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605" y="2264924"/>
            <a:ext cx="914400" cy="914400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F67D5C55-86E0-1346-2E1C-FA7A544C189F}"/>
              </a:ext>
            </a:extLst>
          </p:cNvPr>
          <p:cNvSpPr txBox="1">
            <a:spLocks/>
          </p:cNvSpPr>
          <p:nvPr/>
        </p:nvSpPr>
        <p:spPr>
          <a:xfrm>
            <a:off x="2769691" y="2942337"/>
            <a:ext cx="1325631" cy="3938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1800" dirty="0">
                <a:solidFill>
                  <a:srgbClr val="011F39"/>
                </a:solidFill>
                <a:cs typeface="Segoe UI" panose="020B0502040204020203" pitchFamily="34" charset="0"/>
              </a:rPr>
              <a:t>Client REST</a:t>
            </a:r>
            <a:endParaRPr lang="fr-FR" sz="18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CDC640A-FC3F-2E85-FE8D-286DC59D2F03}"/>
              </a:ext>
            </a:extLst>
          </p:cNvPr>
          <p:cNvCxnSpPr>
            <a:cxnSpLocks/>
          </p:cNvCxnSpPr>
          <p:nvPr/>
        </p:nvCxnSpPr>
        <p:spPr>
          <a:xfrm>
            <a:off x="9766350" y="3003508"/>
            <a:ext cx="1034573" cy="10965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51AAE8C1-8FD3-242A-7C42-576EC5E58CAC}"/>
              </a:ext>
            </a:extLst>
          </p:cNvPr>
          <p:cNvSpPr txBox="1">
            <a:spLocks/>
          </p:cNvSpPr>
          <p:nvPr/>
        </p:nvSpPr>
        <p:spPr>
          <a:xfrm>
            <a:off x="11018576" y="3297004"/>
            <a:ext cx="606456" cy="427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</a:p>
        </p:txBody>
      </p:sp>
      <p:pic>
        <p:nvPicPr>
          <p:cNvPr id="4" name="Graphique 7" descr="Danger">
            <a:extLst>
              <a:ext uri="{FF2B5EF4-FFF2-40B4-BE49-F238E27FC236}">
                <a16:creationId xmlns:a16="http://schemas.microsoft.com/office/drawing/2014/main" id="{D0FD777A-1AF3-3B3B-19CE-17F117F8B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1535" y="3213824"/>
            <a:ext cx="526539" cy="526539"/>
          </a:xfrm>
          <a:prstGeom prst="rect">
            <a:avLst/>
          </a:prstGeom>
        </p:spPr>
      </p:pic>
      <p:pic>
        <p:nvPicPr>
          <p:cNvPr id="10" name="Graphique 7" descr="Danger">
            <a:extLst>
              <a:ext uri="{FF2B5EF4-FFF2-40B4-BE49-F238E27FC236}">
                <a16:creationId xmlns:a16="http://schemas.microsoft.com/office/drawing/2014/main" id="{54049C0B-37DB-7D82-8E07-04B916450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1227" y="2323463"/>
            <a:ext cx="526539" cy="526539"/>
          </a:xfrm>
          <a:prstGeom prst="rect">
            <a:avLst/>
          </a:prstGeom>
        </p:spPr>
      </p:pic>
      <p:pic>
        <p:nvPicPr>
          <p:cNvPr id="17" name="Graphique 7" descr="Danger">
            <a:extLst>
              <a:ext uri="{FF2B5EF4-FFF2-40B4-BE49-F238E27FC236}">
                <a16:creationId xmlns:a16="http://schemas.microsoft.com/office/drawing/2014/main" id="{D6198AB7-7447-DA3F-3D4F-0622F7F73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3912" y="4018768"/>
            <a:ext cx="526539" cy="526539"/>
          </a:xfrm>
          <a:prstGeom prst="rect">
            <a:avLst/>
          </a:prstGeom>
        </p:spPr>
      </p:pic>
      <p:pic>
        <p:nvPicPr>
          <p:cNvPr id="19" name="Graphique 7" descr="Danger">
            <a:extLst>
              <a:ext uri="{FF2B5EF4-FFF2-40B4-BE49-F238E27FC236}">
                <a16:creationId xmlns:a16="http://schemas.microsoft.com/office/drawing/2014/main" id="{F8273E49-95BC-E010-BFF8-027F41F575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70355" y="2264924"/>
            <a:ext cx="526539" cy="5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Spring Security</a:t>
            </a:r>
          </a:p>
        </p:txBody>
      </p:sp>
    </p:spTree>
    <p:extLst>
      <p:ext uri="{BB962C8B-B14F-4D97-AF65-F5344CB8AC3E}">
        <p14:creationId xmlns:p14="http://schemas.microsoft.com/office/powerpoint/2010/main" val="128131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2D094E6-2D8A-6D4B-94A6-9D46D766A961}"/>
              </a:ext>
            </a:extLst>
          </p:cNvPr>
          <p:cNvCxnSpPr>
            <a:cxnSpLocks/>
          </p:cNvCxnSpPr>
          <p:nvPr/>
        </p:nvCxnSpPr>
        <p:spPr>
          <a:xfrm>
            <a:off x="3363558" y="4150348"/>
            <a:ext cx="3190279" cy="11044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1824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Spring Security </a:t>
            </a:r>
            <a:r>
              <a:rPr lang="fr-FR" sz="2400" dirty="0">
                <a:solidFill>
                  <a:srgbClr val="011F39"/>
                </a:solidFill>
              </a:rPr>
              <a:t>couvre deux points de sécurité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Authentification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Habilitation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protège aussi contre le </a:t>
            </a:r>
            <a:r>
              <a:rPr lang="fr-FR" sz="2400" dirty="0">
                <a:solidFill>
                  <a:srgbClr val="95B258"/>
                </a:solidFill>
              </a:rPr>
              <a:t>CSRF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Graphique 1" descr="Utilisateur contour">
            <a:extLst>
              <a:ext uri="{FF2B5EF4-FFF2-40B4-BE49-F238E27FC236}">
                <a16:creationId xmlns:a16="http://schemas.microsoft.com/office/drawing/2014/main" id="{E7406F7A-7B73-6F3A-E9D4-28F4936ACC7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9158" y="3486393"/>
            <a:ext cx="914400" cy="9144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8000DC6-3288-07B7-41E2-B9E0134BF617}"/>
              </a:ext>
            </a:extLst>
          </p:cNvPr>
          <p:cNvSpPr txBox="1">
            <a:spLocks/>
          </p:cNvSpPr>
          <p:nvPr/>
        </p:nvSpPr>
        <p:spPr>
          <a:xfrm>
            <a:off x="2181244" y="4163806"/>
            <a:ext cx="1325631" cy="3938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1800" dirty="0">
                <a:solidFill>
                  <a:srgbClr val="011F39"/>
                </a:solidFill>
                <a:cs typeface="Segoe UI" panose="020B0502040204020203" pitchFamily="34" charset="0"/>
              </a:rPr>
              <a:t>Client REST</a:t>
            </a:r>
            <a:endParaRPr lang="fr-FR" sz="18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3F382C4-B063-FFFF-F0A2-DC781AE02052}"/>
              </a:ext>
            </a:extLst>
          </p:cNvPr>
          <p:cNvCxnSpPr>
            <a:cxnSpLocks/>
          </p:cNvCxnSpPr>
          <p:nvPr/>
        </p:nvCxnSpPr>
        <p:spPr>
          <a:xfrm>
            <a:off x="3363558" y="3932549"/>
            <a:ext cx="3190279" cy="11044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8">
            <a:extLst>
              <a:ext uri="{FF2B5EF4-FFF2-40B4-BE49-F238E27FC236}">
                <a16:creationId xmlns:a16="http://schemas.microsoft.com/office/drawing/2014/main" id="{96402220-F820-3EC7-E5B3-4CAC33CDB887}"/>
              </a:ext>
            </a:extLst>
          </p:cNvPr>
          <p:cNvSpPr/>
          <p:nvPr/>
        </p:nvSpPr>
        <p:spPr>
          <a:xfrm>
            <a:off x="4439199" y="3385663"/>
            <a:ext cx="1256751" cy="2573061"/>
          </a:xfrm>
          <a:prstGeom prst="roundRect">
            <a:avLst/>
          </a:prstGeom>
          <a:solidFill>
            <a:srgbClr val="4AA5B7"/>
          </a:solidFill>
          <a:ln>
            <a:solidFill>
              <a:srgbClr val="AAD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Security </a:t>
            </a:r>
            <a:r>
              <a:rPr lang="fr-FR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lang="fr-FR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à coins arrondis 8">
            <a:extLst>
              <a:ext uri="{FF2B5EF4-FFF2-40B4-BE49-F238E27FC236}">
                <a16:creationId xmlns:a16="http://schemas.microsoft.com/office/drawing/2014/main" id="{C979404D-79F5-A13C-3D8C-A9909B3F8C2E}"/>
              </a:ext>
            </a:extLst>
          </p:cNvPr>
          <p:cNvSpPr/>
          <p:nvPr/>
        </p:nvSpPr>
        <p:spPr>
          <a:xfrm>
            <a:off x="6553836" y="3385663"/>
            <a:ext cx="2171063" cy="1056317"/>
          </a:xfrm>
          <a:prstGeom prst="round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Protéger les ressources Web</a:t>
            </a:r>
          </a:p>
        </p:txBody>
      </p:sp>
      <p:sp>
        <p:nvSpPr>
          <p:cNvPr id="10" name="Rectangle à coins arrondis 8">
            <a:extLst>
              <a:ext uri="{FF2B5EF4-FFF2-40B4-BE49-F238E27FC236}">
                <a16:creationId xmlns:a16="http://schemas.microsoft.com/office/drawing/2014/main" id="{5A3790D3-6308-9323-B544-0A649B293B90}"/>
              </a:ext>
            </a:extLst>
          </p:cNvPr>
          <p:cNvSpPr/>
          <p:nvPr/>
        </p:nvSpPr>
        <p:spPr>
          <a:xfrm>
            <a:off x="6553835" y="4888136"/>
            <a:ext cx="2171063" cy="1056317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Configuration de l’application</a:t>
            </a:r>
          </a:p>
        </p:txBody>
      </p:sp>
      <p:sp>
        <p:nvSpPr>
          <p:cNvPr id="11" name="Rectangle à coins arrondis 8">
            <a:extLst>
              <a:ext uri="{FF2B5EF4-FFF2-40B4-BE49-F238E27FC236}">
                <a16:creationId xmlns:a16="http://schemas.microsoft.com/office/drawing/2014/main" id="{AD1B4AE3-1CB5-E58F-343B-0447A04429AB}"/>
              </a:ext>
            </a:extLst>
          </p:cNvPr>
          <p:cNvSpPr/>
          <p:nvPr/>
        </p:nvSpPr>
        <p:spPr>
          <a:xfrm>
            <a:off x="9582783" y="4902407"/>
            <a:ext cx="2171063" cy="1056317"/>
          </a:xfrm>
          <a:prstGeom prst="round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Pseudo, mot de passe et rôles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8C9C3A6-AA1E-C978-42D4-A835FD6213AC}"/>
              </a:ext>
            </a:extLst>
          </p:cNvPr>
          <p:cNvCxnSpPr>
            <a:cxnSpLocks/>
          </p:cNvCxnSpPr>
          <p:nvPr/>
        </p:nvCxnSpPr>
        <p:spPr>
          <a:xfrm>
            <a:off x="5695950" y="5552085"/>
            <a:ext cx="857887" cy="0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7002A59-161A-119A-C69F-F4A99B5526B3}"/>
              </a:ext>
            </a:extLst>
          </p:cNvPr>
          <p:cNvCxnSpPr>
            <a:cxnSpLocks/>
          </p:cNvCxnSpPr>
          <p:nvPr/>
        </p:nvCxnSpPr>
        <p:spPr>
          <a:xfrm flipV="1">
            <a:off x="5695950" y="5334286"/>
            <a:ext cx="857887" cy="838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41CE8C3-C2D0-A233-57B8-379F629F4362}"/>
              </a:ext>
            </a:extLst>
          </p:cNvPr>
          <p:cNvCxnSpPr>
            <a:cxnSpLocks/>
          </p:cNvCxnSpPr>
          <p:nvPr/>
        </p:nvCxnSpPr>
        <p:spPr>
          <a:xfrm>
            <a:off x="8724898" y="5541041"/>
            <a:ext cx="857887" cy="0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6551425-6F85-EC61-42E3-C6F2E4BAFE96}"/>
              </a:ext>
            </a:extLst>
          </p:cNvPr>
          <p:cNvCxnSpPr>
            <a:cxnSpLocks/>
          </p:cNvCxnSpPr>
          <p:nvPr/>
        </p:nvCxnSpPr>
        <p:spPr>
          <a:xfrm flipV="1">
            <a:off x="8724898" y="5323242"/>
            <a:ext cx="857887" cy="838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39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16F66C-80E7-47D6-B575-E6D76912289F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14699</TotalTime>
  <Words>3273</Words>
  <Application>Microsoft Office PowerPoint</Application>
  <PresentationFormat>Grand écran</PresentationFormat>
  <Paragraphs>477</Paragraphs>
  <Slides>25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6" baseType="lpstr">
      <vt:lpstr>Consolas</vt:lpstr>
      <vt:lpstr>Segoe UI Light</vt:lpstr>
      <vt:lpstr>Courier New</vt:lpstr>
      <vt:lpstr>Arial</vt:lpstr>
      <vt:lpstr>Calibri</vt:lpstr>
      <vt:lpstr>Century Gothic</vt:lpstr>
      <vt:lpstr>Segoe UI</vt:lpstr>
      <vt:lpstr>Times New Roman</vt:lpstr>
      <vt:lpstr>Wingdings</vt:lpstr>
      <vt:lpstr>Verdana</vt:lpstr>
      <vt:lpstr>Thème Office</vt:lpstr>
      <vt:lpstr>Java Frameworks Module 06 – Sécurité</vt:lpstr>
      <vt:lpstr>Présentation PowerPoint</vt:lpstr>
      <vt:lpstr>Rappels sur la sécurité</vt:lpstr>
      <vt:lpstr>Introduction à la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2684</cp:revision>
  <dcterms:created xsi:type="dcterms:W3CDTF">2023-01-06T06:52:31Z</dcterms:created>
  <dcterms:modified xsi:type="dcterms:W3CDTF">2023-09-18T12:05:52Z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